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11555" y="359261"/>
            <a:ext cx="591502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398757" y="2110306"/>
            <a:ext cx="3397250" cy="4946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14300"/>
            <a:ext cx="2052935" cy="7543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0787" y="74230"/>
            <a:ext cx="8946689" cy="2444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87B0C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6571" y="1593545"/>
            <a:ext cx="7366634" cy="516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3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Relationship Id="rId6" Type="http://schemas.openxmlformats.org/officeDocument/2006/relationships/image" Target="../media/image81.jpg"/><Relationship Id="rId7" Type="http://schemas.openxmlformats.org/officeDocument/2006/relationships/image" Target="../media/image82.jpg"/><Relationship Id="rId8" Type="http://schemas.openxmlformats.org/officeDocument/2006/relationships/image" Target="../media/image83.jpg"/><Relationship Id="rId9" Type="http://schemas.openxmlformats.org/officeDocument/2006/relationships/image" Target="../media/image84.jpg"/><Relationship Id="rId10" Type="http://schemas.openxmlformats.org/officeDocument/2006/relationships/image" Target="../media/image85.jpg"/><Relationship Id="rId11" Type="http://schemas.openxmlformats.org/officeDocument/2006/relationships/image" Target="../media/image86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6" Type="http://schemas.openxmlformats.org/officeDocument/2006/relationships/image" Target="../media/image91.jpg"/><Relationship Id="rId7" Type="http://schemas.openxmlformats.org/officeDocument/2006/relationships/image" Target="../media/image80.jpg"/><Relationship Id="rId8" Type="http://schemas.openxmlformats.org/officeDocument/2006/relationships/image" Target="../media/image92.jpg"/><Relationship Id="rId9" Type="http://schemas.openxmlformats.org/officeDocument/2006/relationships/image" Target="../media/image85.jp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86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Relationship Id="rId3" Type="http://schemas.openxmlformats.org/officeDocument/2006/relationships/image" Target="../media/image94.jpg"/><Relationship Id="rId4" Type="http://schemas.openxmlformats.org/officeDocument/2006/relationships/image" Target="../media/image95.jp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Relationship Id="rId4" Type="http://schemas.openxmlformats.org/officeDocument/2006/relationships/image" Target="../media/image10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4300"/>
            <a:ext cx="10058400" cy="75438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344952" y="6798061"/>
            <a:ext cx="5677535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b="1">
                <a:latin typeface="Arial"/>
                <a:cs typeface="Arial"/>
              </a:rPr>
              <a:t>YULIETH</a:t>
            </a:r>
            <a:r>
              <a:rPr dirty="0" sz="3050" spc="35" b="1">
                <a:latin typeface="Arial"/>
                <a:cs typeface="Arial"/>
              </a:rPr>
              <a:t> </a:t>
            </a:r>
            <a:r>
              <a:rPr dirty="0" sz="3050" b="1">
                <a:latin typeface="Arial"/>
                <a:cs typeface="Arial"/>
              </a:rPr>
              <a:t>PÉREZ</a:t>
            </a:r>
            <a:r>
              <a:rPr dirty="0" sz="3050" spc="10" b="1">
                <a:latin typeface="Arial"/>
                <a:cs typeface="Arial"/>
              </a:rPr>
              <a:t> </a:t>
            </a:r>
            <a:r>
              <a:rPr dirty="0" sz="3050" spc="-10" b="1">
                <a:latin typeface="Arial"/>
                <a:cs typeface="Arial"/>
              </a:rPr>
              <a:t>HERNANDEZ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1293" rIns="0" bIns="0" rtlCol="0" vert="horz">
            <a:spAutoFit/>
          </a:bodyPr>
          <a:lstStyle/>
          <a:p>
            <a:pPr marL="1328420" marR="5080" indent="-1103630">
              <a:lnSpc>
                <a:spcPct val="100699"/>
              </a:lnSpc>
              <a:spcBef>
                <a:spcPts val="90"/>
              </a:spcBef>
            </a:pPr>
            <a:r>
              <a:rPr dirty="0" sz="5900" spc="-420">
                <a:solidFill>
                  <a:srgbClr val="FFFFFF"/>
                </a:solidFill>
              </a:rPr>
              <a:t>DISEÑO</a:t>
            </a:r>
            <a:r>
              <a:rPr dirty="0" sz="5900" spc="-60">
                <a:solidFill>
                  <a:srgbClr val="FFFFFF"/>
                </a:solidFill>
              </a:rPr>
              <a:t> </a:t>
            </a:r>
            <a:r>
              <a:rPr dirty="0" sz="5900" spc="-195">
                <a:solidFill>
                  <a:srgbClr val="FFFFFF"/>
                </a:solidFill>
              </a:rPr>
              <a:t>GEOMÉTRICO </a:t>
            </a:r>
            <a:r>
              <a:rPr dirty="0" sz="5900" spc="-434">
                <a:solidFill>
                  <a:srgbClr val="FFFFFF"/>
                </a:solidFill>
              </a:rPr>
              <a:t>DE</a:t>
            </a:r>
            <a:r>
              <a:rPr dirty="0" sz="5900" spc="-65">
                <a:solidFill>
                  <a:srgbClr val="FFFFFF"/>
                </a:solidFill>
              </a:rPr>
              <a:t> </a:t>
            </a:r>
            <a:r>
              <a:rPr dirty="0" sz="5900" spc="-430">
                <a:solidFill>
                  <a:srgbClr val="FFFFFF"/>
                </a:solidFill>
              </a:rPr>
              <a:t>CARRETERAS</a:t>
            </a:r>
            <a:endParaRPr sz="5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6556" rIns="0" bIns="0" rtlCol="0" vert="horz">
            <a:spAutoFit/>
          </a:bodyPr>
          <a:lstStyle/>
          <a:p>
            <a:pPr marL="2306955">
              <a:lnSpc>
                <a:spcPct val="100000"/>
              </a:lnSpc>
              <a:spcBef>
                <a:spcPts val="100"/>
              </a:spcBef>
            </a:pPr>
            <a:r>
              <a:rPr dirty="0" sz="4400" spc="-330">
                <a:solidFill>
                  <a:srgbClr val="5D8223"/>
                </a:solidFill>
              </a:rPr>
              <a:t>DISEÑO</a:t>
            </a:r>
            <a:r>
              <a:rPr dirty="0" sz="4400" spc="-45">
                <a:solidFill>
                  <a:srgbClr val="5D8223"/>
                </a:solidFill>
              </a:rPr>
              <a:t> </a:t>
            </a:r>
            <a:r>
              <a:rPr dirty="0" sz="4400" spc="-160">
                <a:solidFill>
                  <a:srgbClr val="5D8223"/>
                </a:solidFill>
              </a:rPr>
              <a:t>GEOMÉTRICO</a:t>
            </a:r>
            <a:endParaRPr sz="44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1027" y="900683"/>
            <a:ext cx="6416039" cy="64160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1780" y="3416808"/>
            <a:ext cx="3204972" cy="240334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40704" y="208186"/>
            <a:ext cx="7612380" cy="437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28570" marR="5080" indent="-2516505">
              <a:lnSpc>
                <a:spcPct val="101000"/>
              </a:lnSpc>
              <a:spcBef>
                <a:spcPts val="95"/>
              </a:spcBef>
            </a:pPr>
            <a:r>
              <a:rPr dirty="0" sz="3050" spc="-190" b="1">
                <a:solidFill>
                  <a:srgbClr val="387B0C"/>
                </a:solidFill>
                <a:latin typeface="Tahoma"/>
                <a:cs typeface="Tahoma"/>
              </a:rPr>
              <a:t>OBJETIVOS</a:t>
            </a:r>
            <a:r>
              <a:rPr dirty="0" sz="30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195" b="1">
                <a:solidFill>
                  <a:srgbClr val="387B0C"/>
                </a:solidFill>
                <a:latin typeface="Tahoma"/>
                <a:cs typeface="Tahoma"/>
              </a:rPr>
              <a:t>FUNDAMENTALES</a:t>
            </a:r>
            <a:r>
              <a:rPr dirty="0" sz="30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275" b="1">
                <a:solidFill>
                  <a:srgbClr val="387B0C"/>
                </a:solidFill>
                <a:latin typeface="Tahoma"/>
                <a:cs typeface="Tahoma"/>
              </a:rPr>
              <a:t>DEL</a:t>
            </a:r>
            <a:r>
              <a:rPr dirty="0" sz="3050" spc="3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050" spc="-160" b="1">
                <a:solidFill>
                  <a:srgbClr val="387B0C"/>
                </a:solidFill>
                <a:latin typeface="Tahoma"/>
                <a:cs typeface="Tahoma"/>
              </a:rPr>
              <a:t>DISEÑO </a:t>
            </a:r>
            <a:r>
              <a:rPr dirty="0" sz="3050" spc="-10" b="1">
                <a:solidFill>
                  <a:srgbClr val="387B0C"/>
                </a:solidFill>
                <a:latin typeface="Tahoma"/>
                <a:cs typeface="Tahoma"/>
              </a:rPr>
              <a:t>GEOMÉTRICO</a:t>
            </a:r>
            <a:endParaRPr sz="3050">
              <a:latin typeface="Tahoma"/>
              <a:cs typeface="Tahoma"/>
            </a:endParaRPr>
          </a:p>
          <a:p>
            <a:pPr marL="701040" indent="-563880">
              <a:lnSpc>
                <a:spcPct val="100000"/>
              </a:lnSpc>
              <a:spcBef>
                <a:spcPts val="2870"/>
              </a:spcBef>
              <a:buAutoNum type="arabicPeriod"/>
              <a:tabLst>
                <a:tab pos="701040" algn="l"/>
              </a:tabLst>
            </a:pPr>
            <a:r>
              <a:rPr dirty="0" sz="3050" spc="-60" b="1">
                <a:latin typeface="Tahoma"/>
                <a:cs typeface="Tahoma"/>
              </a:rPr>
              <a:t>FUNCIONALIDAD</a:t>
            </a:r>
            <a:endParaRPr sz="3050">
              <a:latin typeface="Tahoma"/>
              <a:cs typeface="Tahoma"/>
            </a:endParaRPr>
          </a:p>
          <a:p>
            <a:pPr marL="701040" indent="-563880">
              <a:lnSpc>
                <a:spcPts val="3490"/>
              </a:lnSpc>
              <a:spcBef>
                <a:spcPts val="35"/>
              </a:spcBef>
              <a:buAutoNum type="arabicPeriod"/>
              <a:tabLst>
                <a:tab pos="701040" algn="l"/>
              </a:tabLst>
            </a:pPr>
            <a:r>
              <a:rPr dirty="0" sz="3050" spc="-135" b="1">
                <a:latin typeface="Tahoma"/>
                <a:cs typeface="Tahoma"/>
              </a:rPr>
              <a:t>ELASTICIDAD</a:t>
            </a:r>
            <a:endParaRPr sz="3050">
              <a:latin typeface="Tahoma"/>
              <a:cs typeface="Tahoma"/>
            </a:endParaRPr>
          </a:p>
          <a:p>
            <a:pPr marL="593725" indent="-436880">
              <a:lnSpc>
                <a:spcPts val="3325"/>
              </a:lnSpc>
              <a:buAutoNum type="arabicPeriod"/>
              <a:tabLst>
                <a:tab pos="593725" algn="l"/>
              </a:tabLst>
            </a:pPr>
            <a:r>
              <a:rPr dirty="0" sz="3050" spc="-60" b="1">
                <a:latin typeface="Tahoma"/>
                <a:cs typeface="Tahoma"/>
              </a:rPr>
              <a:t>ARMONÍA</a:t>
            </a:r>
            <a:r>
              <a:rPr dirty="0" sz="3050" spc="-14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Y</a:t>
            </a:r>
            <a:r>
              <a:rPr dirty="0" sz="3050" spc="-145" b="1">
                <a:latin typeface="Tahoma"/>
                <a:cs typeface="Tahoma"/>
              </a:rPr>
              <a:t> </a:t>
            </a:r>
            <a:r>
              <a:rPr dirty="0" sz="3050" spc="-280" b="1">
                <a:latin typeface="Tahoma"/>
                <a:cs typeface="Tahoma"/>
              </a:rPr>
              <a:t>ESTÉTICA</a:t>
            </a:r>
            <a:endParaRPr sz="3050">
              <a:latin typeface="Tahoma"/>
              <a:cs typeface="Tahoma"/>
            </a:endParaRPr>
          </a:p>
          <a:p>
            <a:pPr marL="593725" indent="-436880">
              <a:lnSpc>
                <a:spcPts val="3329"/>
              </a:lnSpc>
              <a:buAutoNum type="arabicPeriod"/>
              <a:tabLst>
                <a:tab pos="593725" algn="l"/>
              </a:tabLst>
            </a:pPr>
            <a:r>
              <a:rPr dirty="0" sz="3050" spc="-175" b="1">
                <a:latin typeface="Tahoma"/>
                <a:cs typeface="Tahoma"/>
              </a:rPr>
              <a:t>INTREGRACIÓN</a:t>
            </a:r>
            <a:r>
              <a:rPr dirty="0" sz="3050" spc="-50" b="1">
                <a:latin typeface="Tahoma"/>
                <a:cs typeface="Tahoma"/>
              </a:rPr>
              <a:t> </a:t>
            </a:r>
            <a:r>
              <a:rPr dirty="0" sz="3050" spc="-30" b="1">
                <a:latin typeface="Tahoma"/>
                <a:cs typeface="Tahoma"/>
              </a:rPr>
              <a:t>AL</a:t>
            </a:r>
            <a:r>
              <a:rPr dirty="0" sz="3050" spc="-125" b="1">
                <a:latin typeface="Tahoma"/>
                <a:cs typeface="Tahoma"/>
              </a:rPr>
              <a:t> </a:t>
            </a:r>
            <a:r>
              <a:rPr dirty="0" sz="3050" spc="-155" b="1">
                <a:latin typeface="Tahoma"/>
                <a:cs typeface="Tahoma"/>
              </a:rPr>
              <a:t>MEDIO</a:t>
            </a:r>
            <a:r>
              <a:rPr dirty="0" sz="3050" spc="-65" b="1">
                <a:latin typeface="Tahoma"/>
                <a:cs typeface="Tahoma"/>
              </a:rPr>
              <a:t> </a:t>
            </a:r>
            <a:r>
              <a:rPr dirty="0" sz="3050" spc="-100" b="1">
                <a:latin typeface="Tahoma"/>
                <a:cs typeface="Tahoma"/>
              </a:rPr>
              <a:t>AMBIENTE</a:t>
            </a:r>
            <a:endParaRPr sz="3050">
              <a:latin typeface="Tahoma"/>
              <a:cs typeface="Tahoma"/>
            </a:endParaRPr>
          </a:p>
          <a:p>
            <a:pPr marL="593725" indent="-436880">
              <a:lnSpc>
                <a:spcPts val="3329"/>
              </a:lnSpc>
              <a:buAutoNum type="arabicPeriod"/>
              <a:tabLst>
                <a:tab pos="593725" algn="l"/>
              </a:tabLst>
            </a:pPr>
            <a:r>
              <a:rPr dirty="0" sz="3050" spc="-95" b="1">
                <a:latin typeface="Tahoma"/>
                <a:cs typeface="Tahoma"/>
              </a:rPr>
              <a:t>SEGURIDAD</a:t>
            </a:r>
            <a:endParaRPr sz="3050">
              <a:latin typeface="Tahoma"/>
              <a:cs typeface="Tahoma"/>
            </a:endParaRPr>
          </a:p>
          <a:p>
            <a:pPr marL="593725" indent="-436880">
              <a:lnSpc>
                <a:spcPts val="3325"/>
              </a:lnSpc>
              <a:buAutoNum type="arabicPeriod"/>
              <a:tabLst>
                <a:tab pos="593725" algn="l"/>
              </a:tabLst>
            </a:pPr>
            <a:r>
              <a:rPr dirty="0" sz="3050" spc="-10" b="1">
                <a:latin typeface="Tahoma"/>
                <a:cs typeface="Tahoma"/>
              </a:rPr>
              <a:t>COMODIDAD</a:t>
            </a:r>
            <a:endParaRPr sz="3050">
              <a:latin typeface="Tahoma"/>
              <a:cs typeface="Tahoma"/>
            </a:endParaRPr>
          </a:p>
          <a:p>
            <a:pPr marL="593725" indent="-436880">
              <a:lnSpc>
                <a:spcPts val="3490"/>
              </a:lnSpc>
              <a:buAutoNum type="arabicPeriod"/>
              <a:tabLst>
                <a:tab pos="593725" algn="l"/>
              </a:tabLst>
            </a:pPr>
            <a:r>
              <a:rPr dirty="0" sz="3050" spc="-10" b="1">
                <a:latin typeface="Tahoma"/>
                <a:cs typeface="Tahoma"/>
              </a:rPr>
              <a:t>ECONOMIA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5888" y="925068"/>
            <a:ext cx="2340863" cy="175564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599943" y="4994147"/>
            <a:ext cx="6056630" cy="2468880"/>
            <a:chOff x="2599943" y="4994147"/>
            <a:chExt cx="6056630" cy="24688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9943" y="4994147"/>
              <a:ext cx="3723132" cy="204673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4603" y="5423916"/>
              <a:ext cx="3061716" cy="2039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4214" y="310424"/>
            <a:ext cx="7482840" cy="10979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938145" marR="5080" indent="-2926080">
              <a:lnSpc>
                <a:spcPct val="100600"/>
              </a:lnSpc>
              <a:spcBef>
                <a:spcPts val="90"/>
              </a:spcBef>
            </a:pPr>
            <a:r>
              <a:rPr dirty="0" spc="-175"/>
              <a:t>FACTORES</a:t>
            </a:r>
            <a:r>
              <a:rPr dirty="0" spc="-70"/>
              <a:t> </a:t>
            </a:r>
            <a:r>
              <a:rPr dirty="0" spc="-120"/>
              <a:t>QUE</a:t>
            </a:r>
            <a:r>
              <a:rPr dirty="0" spc="-65"/>
              <a:t> </a:t>
            </a:r>
            <a:r>
              <a:rPr dirty="0" spc="-350"/>
              <a:t>INTERVIENEN</a:t>
            </a:r>
            <a:r>
              <a:rPr dirty="0" spc="-5"/>
              <a:t> </a:t>
            </a:r>
            <a:r>
              <a:rPr dirty="0" spc="-220"/>
              <a:t>EN</a:t>
            </a:r>
            <a:r>
              <a:rPr dirty="0" spc="-40"/>
              <a:t> </a:t>
            </a:r>
            <a:r>
              <a:rPr dirty="0" spc="-125"/>
              <a:t>UN </a:t>
            </a:r>
            <a:r>
              <a:rPr dirty="0" spc="-265"/>
              <a:t>DISEÑO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06217" y="2214852"/>
            <a:ext cx="4768215" cy="120523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540"/>
              </a:spcBef>
              <a:buSzPct val="97142"/>
              <a:buFont typeface="Verdana"/>
              <a:buChar char="•"/>
              <a:tabLst>
                <a:tab pos="294005" algn="l"/>
              </a:tabLst>
            </a:pPr>
            <a:r>
              <a:rPr dirty="0" sz="3500" spc="-175" b="1">
                <a:latin typeface="Tahoma"/>
                <a:cs typeface="Tahoma"/>
              </a:rPr>
              <a:t>FACTORES</a:t>
            </a:r>
            <a:r>
              <a:rPr dirty="0" sz="3500" spc="-50" b="1">
                <a:latin typeface="Tahoma"/>
                <a:cs typeface="Tahoma"/>
              </a:rPr>
              <a:t> </a:t>
            </a:r>
            <a:r>
              <a:rPr dirty="0" sz="3500" spc="-280" b="1">
                <a:latin typeface="Tahoma"/>
                <a:cs typeface="Tahoma"/>
              </a:rPr>
              <a:t>EXTERNOS</a:t>
            </a:r>
            <a:endParaRPr sz="3500">
              <a:latin typeface="Tahoma"/>
              <a:cs typeface="Tahoma"/>
            </a:endParaRPr>
          </a:p>
          <a:p>
            <a:pPr marL="294005" indent="-281305">
              <a:lnSpc>
                <a:spcPct val="100000"/>
              </a:lnSpc>
              <a:spcBef>
                <a:spcPts val="445"/>
              </a:spcBef>
              <a:buSzPct val="97142"/>
              <a:buFont typeface="Verdana"/>
              <a:buChar char="•"/>
              <a:tabLst>
                <a:tab pos="294005" algn="l"/>
              </a:tabLst>
            </a:pPr>
            <a:r>
              <a:rPr dirty="0" sz="3500" spc="-175" b="1">
                <a:latin typeface="Tahoma"/>
                <a:cs typeface="Tahoma"/>
              </a:rPr>
              <a:t>FACTORES</a:t>
            </a:r>
            <a:r>
              <a:rPr dirty="0" sz="3500" spc="-50" b="1">
                <a:latin typeface="Tahoma"/>
                <a:cs typeface="Tahoma"/>
              </a:rPr>
              <a:t> </a:t>
            </a:r>
            <a:r>
              <a:rPr dirty="0" sz="3500" spc="-335" b="1">
                <a:latin typeface="Tahoma"/>
                <a:cs typeface="Tahoma"/>
              </a:rPr>
              <a:t>INTERNOS</a:t>
            </a:r>
            <a:endParaRPr sz="35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322575" y="1482851"/>
            <a:ext cx="7499984" cy="5629910"/>
            <a:chOff x="2322575" y="1482851"/>
            <a:chExt cx="7499984" cy="56299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2575" y="4995671"/>
              <a:ext cx="3878579" cy="21168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39" y="3515868"/>
              <a:ext cx="3445763" cy="194919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0544" y="1482851"/>
              <a:ext cx="2336291" cy="225247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0463" y="4995671"/>
              <a:ext cx="3061715" cy="2039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6156" rIns="0" bIns="0" rtlCol="0" vert="horz">
            <a:spAutoFit/>
          </a:bodyPr>
          <a:lstStyle/>
          <a:p>
            <a:pPr marL="3583940" marR="5080" indent="-1492250">
              <a:lnSpc>
                <a:spcPct val="118500"/>
              </a:lnSpc>
              <a:spcBef>
                <a:spcPts val="95"/>
              </a:spcBef>
            </a:pPr>
            <a:r>
              <a:rPr dirty="0" sz="3950" spc="-295">
                <a:solidFill>
                  <a:srgbClr val="000000"/>
                </a:solidFill>
              </a:rPr>
              <a:t>DISEÑO</a:t>
            </a:r>
            <a:r>
              <a:rPr dirty="0" sz="3950" spc="-50">
                <a:solidFill>
                  <a:srgbClr val="000000"/>
                </a:solidFill>
              </a:rPr>
              <a:t> </a:t>
            </a:r>
            <a:r>
              <a:rPr dirty="0" sz="3950" spc="-145">
                <a:solidFill>
                  <a:srgbClr val="000000"/>
                </a:solidFill>
              </a:rPr>
              <a:t>GEOMÉTRICO</a:t>
            </a:r>
            <a:r>
              <a:rPr dirty="0" sz="3950" spc="-100">
                <a:solidFill>
                  <a:srgbClr val="000000"/>
                </a:solidFill>
              </a:rPr>
              <a:t> </a:t>
            </a:r>
            <a:r>
              <a:rPr dirty="0" sz="3950" spc="-345">
                <a:solidFill>
                  <a:srgbClr val="000000"/>
                </a:solidFill>
              </a:rPr>
              <a:t>DE </a:t>
            </a:r>
            <a:r>
              <a:rPr dirty="0" sz="3950" spc="-300">
                <a:solidFill>
                  <a:srgbClr val="000000"/>
                </a:solidFill>
              </a:rPr>
              <a:t>CARRETERAS</a:t>
            </a:r>
            <a:endParaRPr sz="3950"/>
          </a:p>
        </p:txBody>
      </p:sp>
      <p:grpSp>
        <p:nvGrpSpPr>
          <p:cNvPr id="3" name="object 3" descr=""/>
          <p:cNvGrpSpPr/>
          <p:nvPr/>
        </p:nvGrpSpPr>
        <p:grpSpPr>
          <a:xfrm>
            <a:off x="2200401" y="2777998"/>
            <a:ext cx="2631440" cy="2929890"/>
            <a:chOff x="2200401" y="2777998"/>
            <a:chExt cx="2631440" cy="2929890"/>
          </a:xfrm>
        </p:grpSpPr>
        <p:sp>
          <p:nvSpPr>
            <p:cNvPr id="4" name="object 4" descr=""/>
            <p:cNvSpPr/>
            <p:nvPr/>
          </p:nvSpPr>
          <p:spPr>
            <a:xfrm>
              <a:off x="2214371" y="2791968"/>
              <a:ext cx="2603500" cy="2901950"/>
            </a:xfrm>
            <a:custGeom>
              <a:avLst/>
              <a:gdLst/>
              <a:ahLst/>
              <a:cxnLst/>
              <a:rect l="l" t="t" r="r" b="b"/>
              <a:pathLst>
                <a:path w="2603500" h="2901950">
                  <a:moveTo>
                    <a:pt x="2473451" y="2901696"/>
                  </a:moveTo>
                  <a:lnTo>
                    <a:pt x="129539" y="2901696"/>
                  </a:lnTo>
                  <a:lnTo>
                    <a:pt x="79081" y="2891528"/>
                  </a:lnTo>
                  <a:lnTo>
                    <a:pt x="37909" y="2863786"/>
                  </a:lnTo>
                  <a:lnTo>
                    <a:pt x="10167" y="2822614"/>
                  </a:lnTo>
                  <a:lnTo>
                    <a:pt x="0" y="2772155"/>
                  </a:lnTo>
                  <a:lnTo>
                    <a:pt x="0" y="131063"/>
                  </a:lnTo>
                  <a:lnTo>
                    <a:pt x="10167" y="80367"/>
                  </a:lnTo>
                  <a:lnTo>
                    <a:pt x="37909" y="38671"/>
                  </a:lnTo>
                  <a:lnTo>
                    <a:pt x="79081" y="10406"/>
                  </a:lnTo>
                  <a:lnTo>
                    <a:pt x="129539" y="0"/>
                  </a:lnTo>
                  <a:lnTo>
                    <a:pt x="2473451" y="0"/>
                  </a:lnTo>
                  <a:lnTo>
                    <a:pt x="2523910" y="10406"/>
                  </a:lnTo>
                  <a:lnTo>
                    <a:pt x="2565082" y="38671"/>
                  </a:lnTo>
                  <a:lnTo>
                    <a:pt x="2592824" y="80367"/>
                  </a:lnTo>
                  <a:lnTo>
                    <a:pt x="2602991" y="131063"/>
                  </a:lnTo>
                  <a:lnTo>
                    <a:pt x="2602991" y="2772155"/>
                  </a:lnTo>
                  <a:lnTo>
                    <a:pt x="2592824" y="2822614"/>
                  </a:lnTo>
                  <a:lnTo>
                    <a:pt x="2565082" y="2863786"/>
                  </a:lnTo>
                  <a:lnTo>
                    <a:pt x="2523910" y="2891528"/>
                  </a:lnTo>
                  <a:lnTo>
                    <a:pt x="2473451" y="2901696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14371" y="2791968"/>
              <a:ext cx="2603500" cy="2901950"/>
            </a:xfrm>
            <a:custGeom>
              <a:avLst/>
              <a:gdLst/>
              <a:ahLst/>
              <a:cxnLst/>
              <a:rect l="l" t="t" r="r" b="b"/>
              <a:pathLst>
                <a:path w="2603500" h="2901950">
                  <a:moveTo>
                    <a:pt x="0" y="131063"/>
                  </a:moveTo>
                  <a:lnTo>
                    <a:pt x="10167" y="80367"/>
                  </a:lnTo>
                  <a:lnTo>
                    <a:pt x="37909" y="38671"/>
                  </a:lnTo>
                  <a:lnTo>
                    <a:pt x="79081" y="10406"/>
                  </a:lnTo>
                  <a:lnTo>
                    <a:pt x="129539" y="0"/>
                  </a:lnTo>
                  <a:lnTo>
                    <a:pt x="2473451" y="0"/>
                  </a:lnTo>
                  <a:lnTo>
                    <a:pt x="2523910" y="10406"/>
                  </a:lnTo>
                  <a:lnTo>
                    <a:pt x="2565082" y="38671"/>
                  </a:lnTo>
                  <a:lnTo>
                    <a:pt x="2592824" y="80367"/>
                  </a:lnTo>
                  <a:lnTo>
                    <a:pt x="2602991" y="131063"/>
                  </a:lnTo>
                  <a:lnTo>
                    <a:pt x="2602991" y="2772155"/>
                  </a:lnTo>
                  <a:lnTo>
                    <a:pt x="2592824" y="2822614"/>
                  </a:lnTo>
                  <a:lnTo>
                    <a:pt x="2565082" y="2863786"/>
                  </a:lnTo>
                  <a:lnTo>
                    <a:pt x="2523910" y="2891528"/>
                  </a:lnTo>
                  <a:lnTo>
                    <a:pt x="2473451" y="2901696"/>
                  </a:lnTo>
                  <a:lnTo>
                    <a:pt x="129539" y="2901696"/>
                  </a:lnTo>
                  <a:lnTo>
                    <a:pt x="79081" y="2891528"/>
                  </a:lnTo>
                  <a:lnTo>
                    <a:pt x="37909" y="2863786"/>
                  </a:lnTo>
                  <a:lnTo>
                    <a:pt x="10167" y="2822614"/>
                  </a:lnTo>
                  <a:lnTo>
                    <a:pt x="0" y="2772155"/>
                  </a:lnTo>
                  <a:lnTo>
                    <a:pt x="0" y="131063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707572" y="3175476"/>
            <a:ext cx="1823720" cy="1772285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369570">
              <a:lnSpc>
                <a:spcPts val="2420"/>
              </a:lnSpc>
              <a:spcBef>
                <a:spcPts val="359"/>
              </a:spcBef>
            </a:pPr>
            <a:r>
              <a:rPr dirty="0" sz="2200" spc="-175" b="1">
                <a:latin typeface="Tahoma"/>
                <a:cs typeface="Tahoma"/>
              </a:rPr>
              <a:t>DISEÑO</a:t>
            </a:r>
            <a:r>
              <a:rPr dirty="0" sz="2200" spc="25" b="1">
                <a:latin typeface="Tahoma"/>
                <a:cs typeface="Tahoma"/>
              </a:rPr>
              <a:t> </a:t>
            </a:r>
            <a:r>
              <a:rPr dirty="0" sz="2200" spc="-150" b="1">
                <a:latin typeface="Tahoma"/>
                <a:cs typeface="Tahoma"/>
              </a:rPr>
              <a:t>EN </a:t>
            </a:r>
            <a:r>
              <a:rPr dirty="0" sz="2200" spc="-10" b="1">
                <a:latin typeface="Tahoma"/>
                <a:cs typeface="Tahoma"/>
              </a:rPr>
              <a:t>PLANTA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2200">
              <a:latin typeface="Tahoma"/>
              <a:cs typeface="Tahoma"/>
            </a:endParaRPr>
          </a:p>
          <a:p>
            <a:pPr marL="12700" marR="5080">
              <a:lnSpc>
                <a:spcPts val="2180"/>
              </a:lnSpc>
            </a:pPr>
            <a:r>
              <a:rPr dirty="0" sz="1950" spc="-114" b="1">
                <a:latin typeface="Tahoma"/>
                <a:cs typeface="Tahoma"/>
              </a:rPr>
              <a:t>ALINEAMIENTO </a:t>
            </a:r>
            <a:r>
              <a:rPr dirty="0" sz="1950" spc="-35" b="1">
                <a:latin typeface="Tahoma"/>
                <a:cs typeface="Tahoma"/>
              </a:rPr>
              <a:t>HORIZONTAL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721097" y="2777997"/>
            <a:ext cx="2715260" cy="2929890"/>
            <a:chOff x="4721097" y="2777997"/>
            <a:chExt cx="2715260" cy="2929890"/>
          </a:xfrm>
        </p:grpSpPr>
        <p:sp>
          <p:nvSpPr>
            <p:cNvPr id="8" name="object 8" descr=""/>
            <p:cNvSpPr/>
            <p:nvPr/>
          </p:nvSpPr>
          <p:spPr>
            <a:xfrm>
              <a:off x="4895087" y="2791967"/>
              <a:ext cx="2527300" cy="2901950"/>
            </a:xfrm>
            <a:custGeom>
              <a:avLst/>
              <a:gdLst/>
              <a:ahLst/>
              <a:cxnLst/>
              <a:rect l="l" t="t" r="r" b="b"/>
              <a:pathLst>
                <a:path w="2527300" h="2901950">
                  <a:moveTo>
                    <a:pt x="2400300" y="2901695"/>
                  </a:moveTo>
                  <a:lnTo>
                    <a:pt x="126491" y="2901695"/>
                  </a:lnTo>
                  <a:lnTo>
                    <a:pt x="77152" y="2891813"/>
                  </a:lnTo>
                  <a:lnTo>
                    <a:pt x="36956" y="2864929"/>
                  </a:lnTo>
                  <a:lnTo>
                    <a:pt x="9905" y="2825186"/>
                  </a:lnTo>
                  <a:lnTo>
                    <a:pt x="0" y="2776727"/>
                  </a:lnTo>
                  <a:lnTo>
                    <a:pt x="0" y="126491"/>
                  </a:ln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2400300" y="0"/>
                  </a:lnTo>
                  <a:lnTo>
                    <a:pt x="2449639" y="9905"/>
                  </a:lnTo>
                  <a:lnTo>
                    <a:pt x="2489834" y="36956"/>
                  </a:lnTo>
                  <a:lnTo>
                    <a:pt x="2516885" y="77152"/>
                  </a:lnTo>
                  <a:lnTo>
                    <a:pt x="2526791" y="126491"/>
                  </a:lnTo>
                  <a:lnTo>
                    <a:pt x="2526791" y="2776727"/>
                  </a:lnTo>
                  <a:lnTo>
                    <a:pt x="2516885" y="2825186"/>
                  </a:lnTo>
                  <a:lnTo>
                    <a:pt x="2489834" y="2864929"/>
                  </a:lnTo>
                  <a:lnTo>
                    <a:pt x="2449639" y="2891813"/>
                  </a:lnTo>
                  <a:lnTo>
                    <a:pt x="2400300" y="2901695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95087" y="2791967"/>
              <a:ext cx="2527300" cy="2901950"/>
            </a:xfrm>
            <a:custGeom>
              <a:avLst/>
              <a:gdLst/>
              <a:ahLst/>
              <a:cxnLst/>
              <a:rect l="l" t="t" r="r" b="b"/>
              <a:pathLst>
                <a:path w="2527300" h="2901950">
                  <a:moveTo>
                    <a:pt x="0" y="126491"/>
                  </a:moveTo>
                  <a:lnTo>
                    <a:pt x="9905" y="77152"/>
                  </a:lnTo>
                  <a:lnTo>
                    <a:pt x="36956" y="36956"/>
                  </a:lnTo>
                  <a:lnTo>
                    <a:pt x="77152" y="9905"/>
                  </a:lnTo>
                  <a:lnTo>
                    <a:pt x="126491" y="0"/>
                  </a:lnTo>
                  <a:lnTo>
                    <a:pt x="2400300" y="0"/>
                  </a:lnTo>
                  <a:lnTo>
                    <a:pt x="2449639" y="9905"/>
                  </a:lnTo>
                  <a:lnTo>
                    <a:pt x="2489834" y="36956"/>
                  </a:lnTo>
                  <a:lnTo>
                    <a:pt x="2516885" y="77152"/>
                  </a:lnTo>
                  <a:lnTo>
                    <a:pt x="2526791" y="126491"/>
                  </a:lnTo>
                  <a:lnTo>
                    <a:pt x="2526791" y="2776727"/>
                  </a:lnTo>
                  <a:lnTo>
                    <a:pt x="2516885" y="2825186"/>
                  </a:lnTo>
                  <a:lnTo>
                    <a:pt x="2489834" y="2864929"/>
                  </a:lnTo>
                  <a:lnTo>
                    <a:pt x="2449639" y="2891813"/>
                  </a:lnTo>
                  <a:lnTo>
                    <a:pt x="2400300" y="2901695"/>
                  </a:lnTo>
                  <a:lnTo>
                    <a:pt x="126491" y="2901695"/>
                  </a:lnTo>
                  <a:lnTo>
                    <a:pt x="77152" y="2891813"/>
                  </a:lnTo>
                  <a:lnTo>
                    <a:pt x="36956" y="2864929"/>
                  </a:lnTo>
                  <a:lnTo>
                    <a:pt x="9905" y="2825186"/>
                  </a:lnTo>
                  <a:lnTo>
                    <a:pt x="0" y="2776727"/>
                  </a:lnTo>
                  <a:lnTo>
                    <a:pt x="0" y="126491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35067" y="4751832"/>
              <a:ext cx="363220" cy="426720"/>
            </a:xfrm>
            <a:custGeom>
              <a:avLst/>
              <a:gdLst/>
              <a:ahLst/>
              <a:cxnLst/>
              <a:rect l="l" t="t" r="r" b="b"/>
              <a:pathLst>
                <a:path w="363220" h="426720">
                  <a:moveTo>
                    <a:pt x="0" y="426719"/>
                  </a:moveTo>
                  <a:lnTo>
                    <a:pt x="0" y="0"/>
                  </a:lnTo>
                  <a:lnTo>
                    <a:pt x="362712" y="213360"/>
                  </a:lnTo>
                  <a:lnTo>
                    <a:pt x="0" y="426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735067" y="4751832"/>
              <a:ext cx="363220" cy="426720"/>
            </a:xfrm>
            <a:custGeom>
              <a:avLst/>
              <a:gdLst/>
              <a:ahLst/>
              <a:cxnLst/>
              <a:rect l="l" t="t" r="r" b="b"/>
              <a:pathLst>
                <a:path w="363220" h="426720">
                  <a:moveTo>
                    <a:pt x="0" y="0"/>
                  </a:moveTo>
                  <a:lnTo>
                    <a:pt x="362712" y="213360"/>
                  </a:lnTo>
                  <a:lnTo>
                    <a:pt x="0" y="42671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BADF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79229" y="3250101"/>
            <a:ext cx="1459230" cy="66802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359"/>
              </a:spcBef>
            </a:pPr>
            <a:r>
              <a:rPr dirty="0" sz="2200" spc="-175" b="1">
                <a:latin typeface="Tahoma"/>
                <a:cs typeface="Tahoma"/>
              </a:rPr>
              <a:t>DISEÑO</a:t>
            </a:r>
            <a:r>
              <a:rPr dirty="0" sz="2200" spc="25" b="1">
                <a:latin typeface="Tahoma"/>
                <a:cs typeface="Tahoma"/>
              </a:rPr>
              <a:t> </a:t>
            </a:r>
            <a:r>
              <a:rPr dirty="0" sz="2200" spc="-150" b="1">
                <a:latin typeface="Tahoma"/>
                <a:cs typeface="Tahoma"/>
              </a:rPr>
              <a:t>EN </a:t>
            </a:r>
            <a:r>
              <a:rPr dirty="0" sz="2200" spc="-310" b="1">
                <a:latin typeface="Tahoma"/>
                <a:cs typeface="Tahoma"/>
              </a:rPr>
              <a:t>PERFIL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79174" y="4417540"/>
            <a:ext cx="1826260" cy="60452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5"/>
              </a:spcBef>
            </a:pPr>
            <a:r>
              <a:rPr dirty="0" sz="1950" spc="-120" b="1">
                <a:latin typeface="Tahoma"/>
                <a:cs typeface="Tahoma"/>
              </a:rPr>
              <a:t>ALINEAMIENTO </a:t>
            </a:r>
            <a:r>
              <a:rPr dirty="0" sz="1950" spc="-10" b="1">
                <a:latin typeface="Tahoma"/>
                <a:cs typeface="Tahoma"/>
              </a:rPr>
              <a:t>VERTICAL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333488" y="2807208"/>
            <a:ext cx="2581910" cy="2929255"/>
            <a:chOff x="7333488" y="2807208"/>
            <a:chExt cx="2581910" cy="2929255"/>
          </a:xfrm>
        </p:grpSpPr>
        <p:sp>
          <p:nvSpPr>
            <p:cNvPr id="15" name="object 15" descr=""/>
            <p:cNvSpPr/>
            <p:nvPr/>
          </p:nvSpPr>
          <p:spPr>
            <a:xfrm>
              <a:off x="7516368" y="2820924"/>
              <a:ext cx="2385060" cy="2901950"/>
            </a:xfrm>
            <a:custGeom>
              <a:avLst/>
              <a:gdLst/>
              <a:ahLst/>
              <a:cxnLst/>
              <a:rect l="l" t="t" r="r" b="b"/>
              <a:pathLst>
                <a:path w="2385059" h="2901950">
                  <a:moveTo>
                    <a:pt x="2266187" y="2901696"/>
                  </a:moveTo>
                  <a:lnTo>
                    <a:pt x="120396" y="2901696"/>
                  </a:lnTo>
                  <a:lnTo>
                    <a:pt x="73294" y="2892337"/>
                  </a:lnTo>
                  <a:lnTo>
                    <a:pt x="35052" y="2866834"/>
                  </a:lnTo>
                  <a:lnTo>
                    <a:pt x="9382" y="2829044"/>
                  </a:lnTo>
                  <a:lnTo>
                    <a:pt x="0" y="2782823"/>
                  </a:lnTo>
                  <a:lnTo>
                    <a:pt x="0" y="118872"/>
                  </a:lnTo>
                  <a:lnTo>
                    <a:pt x="9382" y="72651"/>
                  </a:lnTo>
                  <a:lnTo>
                    <a:pt x="35052" y="34861"/>
                  </a:lnTo>
                  <a:lnTo>
                    <a:pt x="73294" y="9358"/>
                  </a:lnTo>
                  <a:lnTo>
                    <a:pt x="120396" y="0"/>
                  </a:lnTo>
                  <a:lnTo>
                    <a:pt x="2266187" y="0"/>
                  </a:lnTo>
                  <a:lnTo>
                    <a:pt x="2312408" y="9358"/>
                  </a:lnTo>
                  <a:lnTo>
                    <a:pt x="2350198" y="34861"/>
                  </a:lnTo>
                  <a:lnTo>
                    <a:pt x="2375701" y="72651"/>
                  </a:lnTo>
                  <a:lnTo>
                    <a:pt x="2385059" y="118872"/>
                  </a:lnTo>
                  <a:lnTo>
                    <a:pt x="2385059" y="2782823"/>
                  </a:lnTo>
                  <a:lnTo>
                    <a:pt x="2375701" y="2829044"/>
                  </a:lnTo>
                  <a:lnTo>
                    <a:pt x="2350198" y="2866834"/>
                  </a:lnTo>
                  <a:lnTo>
                    <a:pt x="2312408" y="2892337"/>
                  </a:lnTo>
                  <a:lnTo>
                    <a:pt x="2266187" y="2901696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16368" y="2820924"/>
              <a:ext cx="2385060" cy="2901950"/>
            </a:xfrm>
            <a:custGeom>
              <a:avLst/>
              <a:gdLst/>
              <a:ahLst/>
              <a:cxnLst/>
              <a:rect l="l" t="t" r="r" b="b"/>
              <a:pathLst>
                <a:path w="2385059" h="2901950">
                  <a:moveTo>
                    <a:pt x="0" y="118872"/>
                  </a:moveTo>
                  <a:lnTo>
                    <a:pt x="9382" y="72651"/>
                  </a:lnTo>
                  <a:lnTo>
                    <a:pt x="35052" y="34861"/>
                  </a:lnTo>
                  <a:lnTo>
                    <a:pt x="73294" y="9358"/>
                  </a:lnTo>
                  <a:lnTo>
                    <a:pt x="120396" y="0"/>
                  </a:lnTo>
                  <a:lnTo>
                    <a:pt x="2266187" y="0"/>
                  </a:lnTo>
                  <a:lnTo>
                    <a:pt x="2312408" y="9358"/>
                  </a:lnTo>
                  <a:lnTo>
                    <a:pt x="2350198" y="34861"/>
                  </a:lnTo>
                  <a:lnTo>
                    <a:pt x="2375701" y="72651"/>
                  </a:lnTo>
                  <a:lnTo>
                    <a:pt x="2385059" y="118872"/>
                  </a:lnTo>
                  <a:lnTo>
                    <a:pt x="2385059" y="2782823"/>
                  </a:lnTo>
                  <a:lnTo>
                    <a:pt x="2375701" y="2829044"/>
                  </a:lnTo>
                  <a:lnTo>
                    <a:pt x="2350198" y="2866834"/>
                  </a:lnTo>
                  <a:lnTo>
                    <a:pt x="2312408" y="2892337"/>
                  </a:lnTo>
                  <a:lnTo>
                    <a:pt x="2266187" y="2901696"/>
                  </a:lnTo>
                  <a:lnTo>
                    <a:pt x="120396" y="2901696"/>
                  </a:lnTo>
                  <a:lnTo>
                    <a:pt x="73294" y="2892337"/>
                  </a:lnTo>
                  <a:lnTo>
                    <a:pt x="35052" y="2866834"/>
                  </a:lnTo>
                  <a:lnTo>
                    <a:pt x="9382" y="2829044"/>
                  </a:lnTo>
                  <a:lnTo>
                    <a:pt x="0" y="2782823"/>
                  </a:lnTo>
                  <a:lnTo>
                    <a:pt x="0" y="11887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347204" y="4751832"/>
              <a:ext cx="363220" cy="426720"/>
            </a:xfrm>
            <a:custGeom>
              <a:avLst/>
              <a:gdLst/>
              <a:ahLst/>
              <a:cxnLst/>
              <a:rect l="l" t="t" r="r" b="b"/>
              <a:pathLst>
                <a:path w="363220" h="426720">
                  <a:moveTo>
                    <a:pt x="0" y="426719"/>
                  </a:moveTo>
                  <a:lnTo>
                    <a:pt x="0" y="0"/>
                  </a:lnTo>
                  <a:lnTo>
                    <a:pt x="362712" y="213360"/>
                  </a:lnTo>
                  <a:lnTo>
                    <a:pt x="0" y="426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47204" y="4751832"/>
              <a:ext cx="363220" cy="426720"/>
            </a:xfrm>
            <a:custGeom>
              <a:avLst/>
              <a:gdLst/>
              <a:ahLst/>
              <a:cxnLst/>
              <a:rect l="l" t="t" r="r" b="b"/>
              <a:pathLst>
                <a:path w="363220" h="426720">
                  <a:moveTo>
                    <a:pt x="0" y="0"/>
                  </a:moveTo>
                  <a:lnTo>
                    <a:pt x="362712" y="213360"/>
                  </a:lnTo>
                  <a:lnTo>
                    <a:pt x="0" y="426719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BADFE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7982134" y="3667708"/>
            <a:ext cx="1675130" cy="88201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5"/>
              </a:spcBef>
            </a:pPr>
            <a:r>
              <a:rPr dirty="0" sz="1950" spc="-135" b="1">
                <a:latin typeface="Tahoma"/>
                <a:cs typeface="Tahoma"/>
              </a:rPr>
              <a:t>DISEÑO</a:t>
            </a:r>
            <a:r>
              <a:rPr dirty="0" sz="1950" b="1">
                <a:latin typeface="Tahoma"/>
                <a:cs typeface="Tahoma"/>
              </a:rPr>
              <a:t> </a:t>
            </a:r>
            <a:r>
              <a:rPr dirty="0" sz="1950" spc="-150" b="1">
                <a:latin typeface="Tahoma"/>
                <a:cs typeface="Tahoma"/>
              </a:rPr>
              <a:t>DE</a:t>
            </a:r>
            <a:r>
              <a:rPr dirty="0" sz="1950" b="1">
                <a:latin typeface="Tahoma"/>
                <a:cs typeface="Tahoma"/>
              </a:rPr>
              <a:t> </a:t>
            </a:r>
            <a:r>
              <a:rPr dirty="0" sz="1950" spc="-40" b="1">
                <a:latin typeface="Tahoma"/>
                <a:cs typeface="Tahoma"/>
              </a:rPr>
              <a:t>LA </a:t>
            </a:r>
            <a:r>
              <a:rPr dirty="0" sz="1950" spc="-10" b="1">
                <a:latin typeface="Tahoma"/>
                <a:cs typeface="Tahoma"/>
              </a:rPr>
              <a:t>SECCIÓN </a:t>
            </a:r>
            <a:r>
              <a:rPr dirty="0" sz="1950" spc="-130" b="1">
                <a:latin typeface="Tahoma"/>
                <a:cs typeface="Tahoma"/>
              </a:rPr>
              <a:t>TRANSVERSAL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0071" rIns="0" bIns="0" rtlCol="0" vert="horz">
            <a:spAutoFit/>
          </a:bodyPr>
          <a:lstStyle/>
          <a:p>
            <a:pPr marL="1478280">
              <a:lnSpc>
                <a:spcPct val="100000"/>
              </a:lnSpc>
              <a:spcBef>
                <a:spcPts val="130"/>
              </a:spcBef>
            </a:pPr>
            <a:r>
              <a:rPr dirty="0" sz="5250" spc="-565"/>
              <a:t>TIPOS</a:t>
            </a:r>
            <a:r>
              <a:rPr dirty="0" sz="5250" spc="-65"/>
              <a:t> </a:t>
            </a:r>
            <a:r>
              <a:rPr dirty="0" sz="5250" spc="-385"/>
              <a:t>DE</a:t>
            </a:r>
            <a:r>
              <a:rPr dirty="0" sz="5250" spc="-55"/>
              <a:t> </a:t>
            </a:r>
            <a:r>
              <a:rPr dirty="0" sz="5250" spc="-355"/>
              <a:t>CARRETERA</a:t>
            </a:r>
            <a:endParaRPr sz="5250"/>
          </a:p>
        </p:txBody>
      </p:sp>
      <p:sp>
        <p:nvSpPr>
          <p:cNvPr id="3" name="object 3" descr=""/>
          <p:cNvSpPr txBox="1"/>
          <p:nvPr/>
        </p:nvSpPr>
        <p:spPr>
          <a:xfrm>
            <a:off x="2444101" y="2684045"/>
            <a:ext cx="5666740" cy="324421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798830" indent="-786130">
              <a:lnSpc>
                <a:spcPct val="100000"/>
              </a:lnSpc>
              <a:spcBef>
                <a:spcPts val="1155"/>
              </a:spcBef>
              <a:buFont typeface="Wingdings"/>
              <a:buChar char=""/>
              <a:tabLst>
                <a:tab pos="798830" algn="l"/>
              </a:tabLst>
            </a:pPr>
            <a:r>
              <a:rPr dirty="0" sz="4400" spc="-65" b="1">
                <a:latin typeface="Tahoma"/>
                <a:cs typeface="Tahoma"/>
              </a:rPr>
              <a:t>COMPETENCIA</a:t>
            </a:r>
            <a:endParaRPr sz="4400">
              <a:latin typeface="Tahoma"/>
              <a:cs typeface="Tahoma"/>
            </a:endParaRPr>
          </a:p>
          <a:p>
            <a:pPr marL="798830" indent="-786130">
              <a:lnSpc>
                <a:spcPct val="100000"/>
              </a:lnSpc>
              <a:spcBef>
                <a:spcPts val="1055"/>
              </a:spcBef>
              <a:buFont typeface="Wingdings"/>
              <a:buChar char=""/>
              <a:tabLst>
                <a:tab pos="798830" algn="l"/>
              </a:tabLst>
            </a:pPr>
            <a:r>
              <a:rPr dirty="0" sz="4400" spc="-295" b="1">
                <a:latin typeface="Tahoma"/>
                <a:cs typeface="Tahoma"/>
              </a:rPr>
              <a:t>CARACTERISTICAS</a:t>
            </a:r>
            <a:endParaRPr sz="4400">
              <a:latin typeface="Tahoma"/>
              <a:cs typeface="Tahoma"/>
            </a:endParaRPr>
          </a:p>
          <a:p>
            <a:pPr marL="798830" indent="-786130">
              <a:lnSpc>
                <a:spcPct val="100000"/>
              </a:lnSpc>
              <a:spcBef>
                <a:spcPts val="1055"/>
              </a:spcBef>
              <a:buFont typeface="Wingdings"/>
              <a:buChar char=""/>
              <a:tabLst>
                <a:tab pos="798830" algn="l"/>
              </a:tabLst>
            </a:pPr>
            <a:r>
              <a:rPr dirty="0" sz="4400" spc="-45" b="1">
                <a:latin typeface="Tahoma"/>
                <a:cs typeface="Tahoma"/>
              </a:rPr>
              <a:t>FUNCION</a:t>
            </a:r>
            <a:endParaRPr sz="4400">
              <a:latin typeface="Tahoma"/>
              <a:cs typeface="Tahoma"/>
            </a:endParaRPr>
          </a:p>
          <a:p>
            <a:pPr marL="798830" indent="-786130">
              <a:lnSpc>
                <a:spcPct val="100000"/>
              </a:lnSpc>
              <a:spcBef>
                <a:spcPts val="1055"/>
              </a:spcBef>
              <a:buFont typeface="Wingdings"/>
              <a:buChar char=""/>
              <a:tabLst>
                <a:tab pos="798830" algn="l"/>
              </a:tabLst>
            </a:pPr>
            <a:r>
              <a:rPr dirty="0" sz="4400" spc="-480" b="1">
                <a:latin typeface="Tahoma"/>
                <a:cs typeface="Tahoma"/>
              </a:rPr>
              <a:t>TIPO</a:t>
            </a:r>
            <a:r>
              <a:rPr dirty="0" sz="4400" spc="-55" b="1">
                <a:latin typeface="Tahoma"/>
                <a:cs typeface="Tahoma"/>
              </a:rPr>
              <a:t> </a:t>
            </a:r>
            <a:r>
              <a:rPr dirty="0" sz="4400" spc="-355" b="1">
                <a:latin typeface="Tahoma"/>
                <a:cs typeface="Tahoma"/>
              </a:rPr>
              <a:t>DE</a:t>
            </a:r>
            <a:r>
              <a:rPr dirty="0" sz="4400" spc="-55" b="1">
                <a:latin typeface="Tahoma"/>
                <a:cs typeface="Tahoma"/>
              </a:rPr>
              <a:t> </a:t>
            </a:r>
            <a:r>
              <a:rPr dirty="0" sz="4400" spc="-430" b="1">
                <a:latin typeface="Tahoma"/>
                <a:cs typeface="Tahoma"/>
              </a:rPr>
              <a:t>TERRENO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3867" y="240189"/>
            <a:ext cx="461200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29">
                <a:solidFill>
                  <a:srgbClr val="5D8223"/>
                </a:solidFill>
              </a:rPr>
              <a:t>1.</a:t>
            </a:r>
            <a:r>
              <a:rPr dirty="0" sz="4400" spc="-90">
                <a:solidFill>
                  <a:srgbClr val="5D8223"/>
                </a:solidFill>
              </a:rPr>
              <a:t> </a:t>
            </a:r>
            <a:r>
              <a:rPr dirty="0" sz="4400" spc="-140">
                <a:solidFill>
                  <a:srgbClr val="5D8223"/>
                </a:solidFill>
              </a:rPr>
              <a:t>COMPETENCIA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186411" y="1151609"/>
            <a:ext cx="7056755" cy="6151245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535305" indent="-502920">
              <a:lnSpc>
                <a:spcPct val="100000"/>
              </a:lnSpc>
              <a:spcBef>
                <a:spcPts val="1285"/>
              </a:spcBef>
              <a:buFont typeface="Wingdings"/>
              <a:buChar char=""/>
              <a:tabLst>
                <a:tab pos="535305" algn="l"/>
              </a:tabLst>
            </a:pPr>
            <a:r>
              <a:rPr dirty="0" sz="3300" spc="-10" b="1">
                <a:latin typeface="Tahoma"/>
                <a:cs typeface="Tahoma"/>
              </a:rPr>
              <a:t>Nacionales</a:t>
            </a:r>
            <a:endParaRPr sz="3300">
              <a:latin typeface="Tahoma"/>
              <a:cs typeface="Tahoma"/>
            </a:endParaRPr>
          </a:p>
          <a:p>
            <a:pPr marL="535305" indent="-502920">
              <a:lnSpc>
                <a:spcPct val="100000"/>
              </a:lnSpc>
              <a:spcBef>
                <a:spcPts val="1190"/>
              </a:spcBef>
              <a:buFont typeface="Wingdings"/>
              <a:buChar char=""/>
              <a:tabLst>
                <a:tab pos="535305" algn="l"/>
              </a:tabLst>
            </a:pPr>
            <a:r>
              <a:rPr dirty="0" sz="3300" spc="-10" b="1">
                <a:latin typeface="Tahoma"/>
                <a:cs typeface="Tahoma"/>
              </a:rPr>
              <a:t>Departamentales</a:t>
            </a:r>
            <a:endParaRPr sz="3300">
              <a:latin typeface="Tahoma"/>
              <a:cs typeface="Tahoma"/>
            </a:endParaRPr>
          </a:p>
          <a:p>
            <a:pPr marL="535305" indent="-502920">
              <a:lnSpc>
                <a:spcPct val="100000"/>
              </a:lnSpc>
              <a:spcBef>
                <a:spcPts val="1190"/>
              </a:spcBef>
              <a:buFont typeface="Wingdings"/>
              <a:buChar char=""/>
              <a:tabLst>
                <a:tab pos="535305" algn="l"/>
              </a:tabLst>
            </a:pPr>
            <a:r>
              <a:rPr dirty="0" sz="3300" spc="-200" b="1">
                <a:latin typeface="Tahoma"/>
                <a:cs typeface="Tahoma"/>
              </a:rPr>
              <a:t>Distritales</a:t>
            </a:r>
            <a:r>
              <a:rPr dirty="0" sz="3300" spc="-5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y</a:t>
            </a:r>
            <a:r>
              <a:rPr dirty="0" sz="3300" spc="-40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municipales.</a:t>
            </a:r>
            <a:endParaRPr sz="3300">
              <a:latin typeface="Tahoma"/>
              <a:cs typeface="Tahoma"/>
            </a:endParaRPr>
          </a:p>
          <a:p>
            <a:pPr marL="535305" indent="-502920">
              <a:lnSpc>
                <a:spcPct val="100000"/>
              </a:lnSpc>
              <a:spcBef>
                <a:spcPts val="1185"/>
              </a:spcBef>
              <a:buFont typeface="Wingdings"/>
              <a:buChar char=""/>
              <a:tabLst>
                <a:tab pos="535305" algn="l"/>
              </a:tabLst>
            </a:pPr>
            <a:r>
              <a:rPr dirty="0" sz="3300" b="1">
                <a:latin typeface="Tahoma"/>
                <a:cs typeface="Tahoma"/>
              </a:rPr>
              <a:t>Veredales</a:t>
            </a:r>
            <a:r>
              <a:rPr dirty="0" sz="3300" spc="-95" b="1">
                <a:latin typeface="Tahoma"/>
                <a:cs typeface="Tahoma"/>
              </a:rPr>
              <a:t> </a:t>
            </a:r>
            <a:r>
              <a:rPr dirty="0" sz="3300" spc="60" b="1">
                <a:latin typeface="Tahoma"/>
                <a:cs typeface="Tahoma"/>
              </a:rPr>
              <a:t>o</a:t>
            </a:r>
            <a:r>
              <a:rPr dirty="0" sz="3300" spc="-9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caminos</a:t>
            </a:r>
            <a:r>
              <a:rPr dirty="0" sz="3300" spc="-95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vecinales.</a:t>
            </a: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75"/>
              </a:spcBef>
              <a:buFont typeface="Wingdings"/>
              <a:buChar char=""/>
            </a:pPr>
            <a:endParaRPr sz="3300">
              <a:latin typeface="Tahoma"/>
              <a:cs typeface="Tahoma"/>
            </a:endParaRPr>
          </a:p>
          <a:p>
            <a:pPr marL="1303020">
              <a:lnSpc>
                <a:spcPct val="100000"/>
              </a:lnSpc>
            </a:pPr>
            <a:r>
              <a:rPr dirty="0" sz="4400" spc="-229" b="1">
                <a:solidFill>
                  <a:srgbClr val="387B0C"/>
                </a:solidFill>
                <a:latin typeface="Tahoma"/>
                <a:cs typeface="Tahoma"/>
              </a:rPr>
              <a:t>2.</a:t>
            </a:r>
            <a:r>
              <a:rPr dirty="0" sz="4400" spc="-9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4400" spc="-295" b="1">
                <a:solidFill>
                  <a:srgbClr val="387B0C"/>
                </a:solidFill>
                <a:latin typeface="Tahoma"/>
                <a:cs typeface="Tahoma"/>
              </a:rPr>
              <a:t>CARACTERISTICAS</a:t>
            </a:r>
            <a:endParaRPr sz="4400">
              <a:latin typeface="Tahoma"/>
              <a:cs typeface="Tahoma"/>
            </a:endParaRPr>
          </a:p>
          <a:p>
            <a:pPr marL="469265" indent="-456565">
              <a:lnSpc>
                <a:spcPct val="100000"/>
              </a:lnSpc>
              <a:spcBef>
                <a:spcPts val="2740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3050" b="1">
                <a:latin typeface="Arial"/>
                <a:cs typeface="Arial"/>
              </a:rPr>
              <a:t>Dos</a:t>
            </a:r>
            <a:r>
              <a:rPr dirty="0" sz="3050" spc="50" b="1">
                <a:latin typeface="Arial"/>
                <a:cs typeface="Arial"/>
              </a:rPr>
              <a:t> </a:t>
            </a:r>
            <a:r>
              <a:rPr dirty="0" sz="3050" spc="-10" b="1">
                <a:latin typeface="Arial"/>
                <a:cs typeface="Arial"/>
              </a:rPr>
              <a:t>carriles</a:t>
            </a:r>
            <a:endParaRPr sz="305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1490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3050" spc="-10" b="1">
                <a:latin typeface="Arial"/>
                <a:cs typeface="Arial"/>
              </a:rPr>
              <a:t>Multicarriles</a:t>
            </a:r>
            <a:endParaRPr sz="3050">
              <a:latin typeface="Arial"/>
              <a:cs typeface="Arial"/>
            </a:endParaRPr>
          </a:p>
          <a:p>
            <a:pPr marL="455930" indent="-443230">
              <a:lnSpc>
                <a:spcPct val="100000"/>
              </a:lnSpc>
              <a:spcBef>
                <a:spcPts val="1485"/>
              </a:spcBef>
              <a:buFont typeface="Wingdings"/>
              <a:buChar char=""/>
              <a:tabLst>
                <a:tab pos="455930" algn="l"/>
              </a:tabLst>
            </a:pPr>
            <a:r>
              <a:rPr dirty="0" sz="3050" spc="-10" b="1">
                <a:latin typeface="Arial"/>
                <a:cs typeface="Arial"/>
              </a:rPr>
              <a:t>Autopistas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865" y="359261"/>
            <a:ext cx="316865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29"/>
              <a:t>3.</a:t>
            </a:r>
            <a:r>
              <a:rPr dirty="0" sz="4400" spc="-90"/>
              <a:t> </a:t>
            </a:r>
            <a:r>
              <a:rPr dirty="0" sz="4400" spc="-170"/>
              <a:t>FUNCIÓN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285386" y="1043151"/>
            <a:ext cx="7235190" cy="546036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641985" indent="-629285">
              <a:lnSpc>
                <a:spcPct val="100000"/>
              </a:lnSpc>
              <a:spcBef>
                <a:spcPts val="890"/>
              </a:spcBef>
              <a:buFont typeface="Wingdings"/>
              <a:buChar char=""/>
              <a:tabLst>
                <a:tab pos="641985" algn="l"/>
              </a:tabLst>
            </a:pPr>
            <a:r>
              <a:rPr dirty="0" sz="3300" spc="-10" b="1">
                <a:latin typeface="Tahoma"/>
                <a:cs typeface="Tahoma"/>
              </a:rPr>
              <a:t>Principales.</a:t>
            </a:r>
            <a:endParaRPr sz="3300">
              <a:latin typeface="Tahoma"/>
              <a:cs typeface="Tahoma"/>
            </a:endParaRPr>
          </a:p>
          <a:p>
            <a:pPr marL="633095" indent="-620395">
              <a:lnSpc>
                <a:spcPct val="100000"/>
              </a:lnSpc>
              <a:spcBef>
                <a:spcPts val="795"/>
              </a:spcBef>
              <a:buFont typeface="Wingdings"/>
              <a:buChar char=""/>
              <a:tabLst>
                <a:tab pos="633095" algn="l"/>
              </a:tabLst>
            </a:pPr>
            <a:r>
              <a:rPr dirty="0" sz="3300" spc="-10" b="1">
                <a:latin typeface="Tahoma"/>
                <a:cs typeface="Tahoma"/>
              </a:rPr>
              <a:t>Secundarias.</a:t>
            </a:r>
            <a:endParaRPr sz="3300">
              <a:latin typeface="Tahoma"/>
              <a:cs typeface="Tahoma"/>
            </a:endParaRPr>
          </a:p>
          <a:p>
            <a:pPr marL="633095" indent="-620395">
              <a:lnSpc>
                <a:spcPct val="100000"/>
              </a:lnSpc>
              <a:spcBef>
                <a:spcPts val="790"/>
              </a:spcBef>
              <a:buFont typeface="Wingdings"/>
              <a:buChar char=""/>
              <a:tabLst>
                <a:tab pos="633095" algn="l"/>
              </a:tabLst>
            </a:pPr>
            <a:r>
              <a:rPr dirty="0" sz="3300" spc="-35" b="1">
                <a:latin typeface="Tahoma"/>
                <a:cs typeface="Tahoma"/>
              </a:rPr>
              <a:t>Terciarias.</a:t>
            </a:r>
            <a:endParaRPr sz="3300">
              <a:latin typeface="Tahoma"/>
              <a:cs typeface="Tahoma"/>
            </a:endParaRPr>
          </a:p>
          <a:p>
            <a:pPr marL="186055">
              <a:lnSpc>
                <a:spcPct val="100000"/>
              </a:lnSpc>
              <a:spcBef>
                <a:spcPts val="3769"/>
              </a:spcBef>
            </a:pPr>
            <a:r>
              <a:rPr dirty="0" sz="3950" spc="-204" b="1">
                <a:solidFill>
                  <a:srgbClr val="387B0C"/>
                </a:solidFill>
                <a:latin typeface="Tahoma"/>
                <a:cs typeface="Tahoma"/>
              </a:rPr>
              <a:t>4.</a:t>
            </a:r>
            <a:r>
              <a:rPr dirty="0" sz="3950" spc="-9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950" spc="-185" b="1">
                <a:solidFill>
                  <a:srgbClr val="387B0C"/>
                </a:solidFill>
                <a:latin typeface="Tahoma"/>
                <a:cs typeface="Tahoma"/>
              </a:rPr>
              <a:t>SEGÚN</a:t>
            </a:r>
            <a:r>
              <a:rPr dirty="0" sz="3950" spc="-7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950" spc="-440" b="1">
                <a:solidFill>
                  <a:srgbClr val="387B0C"/>
                </a:solidFill>
                <a:latin typeface="Tahoma"/>
                <a:cs typeface="Tahoma"/>
              </a:rPr>
              <a:t>EL</a:t>
            </a:r>
            <a:r>
              <a:rPr dirty="0" sz="3950" spc="-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950" spc="-430" b="1">
                <a:solidFill>
                  <a:srgbClr val="387B0C"/>
                </a:solidFill>
                <a:latin typeface="Tahoma"/>
                <a:cs typeface="Tahoma"/>
              </a:rPr>
              <a:t>TIPO</a:t>
            </a:r>
            <a:r>
              <a:rPr dirty="0" sz="3950" spc="-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950" spc="-320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3950" spc="-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950" spc="-380" b="1">
                <a:solidFill>
                  <a:srgbClr val="387B0C"/>
                </a:solidFill>
                <a:latin typeface="Tahoma"/>
                <a:cs typeface="Tahoma"/>
              </a:rPr>
              <a:t>TERRENO</a:t>
            </a:r>
            <a:endParaRPr sz="3950">
              <a:latin typeface="Tahoma"/>
              <a:cs typeface="Tahoma"/>
            </a:endParaRPr>
          </a:p>
          <a:p>
            <a:pPr marL="515620" indent="-502920">
              <a:lnSpc>
                <a:spcPct val="100000"/>
              </a:lnSpc>
              <a:spcBef>
                <a:spcPts val="4190"/>
              </a:spcBef>
              <a:buFont typeface="Wingdings"/>
              <a:buChar char=""/>
              <a:tabLst>
                <a:tab pos="515620" algn="l"/>
              </a:tabLst>
            </a:pPr>
            <a:r>
              <a:rPr dirty="0" sz="3300" spc="-10" b="1">
                <a:latin typeface="Arial"/>
                <a:cs typeface="Arial"/>
              </a:rPr>
              <a:t>Carreteras</a:t>
            </a:r>
            <a:r>
              <a:rPr dirty="0" sz="3300" spc="-95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en</a:t>
            </a:r>
            <a:r>
              <a:rPr dirty="0" sz="3300" spc="-80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terreno</a:t>
            </a:r>
            <a:r>
              <a:rPr dirty="0" sz="3300" spc="-110" b="1">
                <a:latin typeface="Arial"/>
                <a:cs typeface="Arial"/>
              </a:rPr>
              <a:t> </a:t>
            </a:r>
            <a:r>
              <a:rPr dirty="0" sz="3300" spc="-10" b="1">
                <a:latin typeface="Arial"/>
                <a:cs typeface="Arial"/>
              </a:rPr>
              <a:t>plano.</a:t>
            </a:r>
            <a:endParaRPr sz="3300">
              <a:latin typeface="Arial"/>
              <a:cs typeface="Arial"/>
            </a:endParaRPr>
          </a:p>
          <a:p>
            <a:pPr marL="515620" indent="-502920">
              <a:lnSpc>
                <a:spcPct val="100000"/>
              </a:lnSpc>
              <a:buFont typeface="Wingdings"/>
              <a:buChar char=""/>
              <a:tabLst>
                <a:tab pos="515620" algn="l"/>
              </a:tabLst>
            </a:pPr>
            <a:r>
              <a:rPr dirty="0" sz="3300" spc="-10" b="1">
                <a:latin typeface="Arial"/>
                <a:cs typeface="Arial"/>
              </a:rPr>
              <a:t>Carreteras</a:t>
            </a:r>
            <a:r>
              <a:rPr dirty="0" sz="3300" spc="-95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en</a:t>
            </a:r>
            <a:r>
              <a:rPr dirty="0" sz="3300" spc="-80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terreno</a:t>
            </a:r>
            <a:r>
              <a:rPr dirty="0" sz="3300" spc="-110" b="1">
                <a:latin typeface="Arial"/>
                <a:cs typeface="Arial"/>
              </a:rPr>
              <a:t> </a:t>
            </a:r>
            <a:r>
              <a:rPr dirty="0" sz="3300" spc="-10" b="1">
                <a:latin typeface="Arial"/>
                <a:cs typeface="Arial"/>
              </a:rPr>
              <a:t>ondulado</a:t>
            </a:r>
            <a:endParaRPr sz="3300">
              <a:latin typeface="Arial"/>
              <a:cs typeface="Arial"/>
            </a:endParaRPr>
          </a:p>
          <a:p>
            <a:pPr marL="515620" indent="-502920">
              <a:lnSpc>
                <a:spcPct val="100000"/>
              </a:lnSpc>
              <a:buFont typeface="Wingdings"/>
              <a:buChar char=""/>
              <a:tabLst>
                <a:tab pos="515620" algn="l"/>
              </a:tabLst>
            </a:pPr>
            <a:r>
              <a:rPr dirty="0" sz="3300" spc="-10" b="1">
                <a:latin typeface="Arial"/>
                <a:cs typeface="Arial"/>
              </a:rPr>
              <a:t>Carreteras</a:t>
            </a:r>
            <a:r>
              <a:rPr dirty="0" sz="3300" spc="-95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en</a:t>
            </a:r>
            <a:r>
              <a:rPr dirty="0" sz="3300" spc="-80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terreno</a:t>
            </a:r>
            <a:r>
              <a:rPr dirty="0" sz="3300" spc="-110" b="1">
                <a:latin typeface="Arial"/>
                <a:cs typeface="Arial"/>
              </a:rPr>
              <a:t> </a:t>
            </a:r>
            <a:r>
              <a:rPr dirty="0" sz="3300" spc="-10" b="1">
                <a:latin typeface="Arial"/>
                <a:cs typeface="Arial"/>
              </a:rPr>
              <a:t>montañoso</a:t>
            </a:r>
            <a:endParaRPr sz="3300">
              <a:latin typeface="Arial"/>
              <a:cs typeface="Arial"/>
            </a:endParaRPr>
          </a:p>
          <a:p>
            <a:pPr marL="515620" indent="-502920">
              <a:lnSpc>
                <a:spcPct val="100000"/>
              </a:lnSpc>
              <a:buFont typeface="Wingdings"/>
              <a:buChar char=""/>
              <a:tabLst>
                <a:tab pos="515620" algn="l"/>
              </a:tabLst>
            </a:pPr>
            <a:r>
              <a:rPr dirty="0" sz="3300" spc="-10" b="1">
                <a:latin typeface="Arial"/>
                <a:cs typeface="Arial"/>
              </a:rPr>
              <a:t>Carreteras</a:t>
            </a:r>
            <a:r>
              <a:rPr dirty="0" sz="3300" spc="-95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en</a:t>
            </a:r>
            <a:r>
              <a:rPr dirty="0" sz="3300" spc="-80" b="1">
                <a:latin typeface="Arial"/>
                <a:cs typeface="Arial"/>
              </a:rPr>
              <a:t> </a:t>
            </a:r>
            <a:r>
              <a:rPr dirty="0" sz="3300" b="1">
                <a:latin typeface="Arial"/>
                <a:cs typeface="Arial"/>
              </a:rPr>
              <a:t>terreno</a:t>
            </a:r>
            <a:r>
              <a:rPr dirty="0" sz="3300" spc="-110" b="1">
                <a:latin typeface="Arial"/>
                <a:cs typeface="Arial"/>
              </a:rPr>
              <a:t> </a:t>
            </a:r>
            <a:r>
              <a:rPr dirty="0" sz="3300" spc="-10" b="1">
                <a:latin typeface="Arial"/>
                <a:cs typeface="Arial"/>
              </a:rPr>
              <a:t>escarpado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718561" y="3239770"/>
            <a:ext cx="3348990" cy="2024380"/>
            <a:chOff x="2718561" y="3239770"/>
            <a:chExt cx="3348990" cy="2024380"/>
          </a:xfrm>
        </p:grpSpPr>
        <p:sp>
          <p:nvSpPr>
            <p:cNvPr id="3" name="object 3" descr=""/>
            <p:cNvSpPr/>
            <p:nvPr/>
          </p:nvSpPr>
          <p:spPr>
            <a:xfrm>
              <a:off x="2732531" y="3253740"/>
              <a:ext cx="3321050" cy="1996439"/>
            </a:xfrm>
            <a:custGeom>
              <a:avLst/>
              <a:gdLst/>
              <a:ahLst/>
              <a:cxnLst/>
              <a:rect l="l" t="t" r="r" b="b"/>
              <a:pathLst>
                <a:path w="3321050" h="1996439">
                  <a:moveTo>
                    <a:pt x="3320796" y="1996440"/>
                  </a:moveTo>
                  <a:lnTo>
                    <a:pt x="0" y="1996440"/>
                  </a:lnTo>
                  <a:lnTo>
                    <a:pt x="0" y="332232"/>
                  </a:lnTo>
                  <a:lnTo>
                    <a:pt x="3617" y="282930"/>
                  </a:lnTo>
                  <a:lnTo>
                    <a:pt x="14124" y="235944"/>
                  </a:lnTo>
                  <a:lnTo>
                    <a:pt x="31007" y="191774"/>
                  </a:lnTo>
                  <a:lnTo>
                    <a:pt x="53751" y="150922"/>
                  </a:lnTo>
                  <a:lnTo>
                    <a:pt x="81839" y="113891"/>
                  </a:lnTo>
                  <a:lnTo>
                    <a:pt x="114756" y="81180"/>
                  </a:lnTo>
                  <a:lnTo>
                    <a:pt x="151988" y="53293"/>
                  </a:lnTo>
                  <a:lnTo>
                    <a:pt x="193020" y="30729"/>
                  </a:lnTo>
                  <a:lnTo>
                    <a:pt x="237335" y="13991"/>
                  </a:lnTo>
                  <a:lnTo>
                    <a:pt x="284418" y="3581"/>
                  </a:lnTo>
                  <a:lnTo>
                    <a:pt x="333756" y="0"/>
                  </a:lnTo>
                  <a:lnTo>
                    <a:pt x="3320796" y="0"/>
                  </a:lnTo>
                  <a:lnTo>
                    <a:pt x="3320796" y="199644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732531" y="3253740"/>
              <a:ext cx="3321050" cy="1996439"/>
            </a:xfrm>
            <a:custGeom>
              <a:avLst/>
              <a:gdLst/>
              <a:ahLst/>
              <a:cxnLst/>
              <a:rect l="l" t="t" r="r" b="b"/>
              <a:pathLst>
                <a:path w="3321050" h="1996439">
                  <a:moveTo>
                    <a:pt x="0" y="1996440"/>
                  </a:moveTo>
                  <a:lnTo>
                    <a:pt x="0" y="332232"/>
                  </a:lnTo>
                  <a:lnTo>
                    <a:pt x="3617" y="282930"/>
                  </a:lnTo>
                  <a:lnTo>
                    <a:pt x="14124" y="235944"/>
                  </a:lnTo>
                  <a:lnTo>
                    <a:pt x="31007" y="191774"/>
                  </a:lnTo>
                  <a:lnTo>
                    <a:pt x="53751" y="150922"/>
                  </a:lnTo>
                  <a:lnTo>
                    <a:pt x="81839" y="113891"/>
                  </a:lnTo>
                  <a:lnTo>
                    <a:pt x="114756" y="81180"/>
                  </a:lnTo>
                  <a:lnTo>
                    <a:pt x="151988" y="53293"/>
                  </a:lnTo>
                  <a:lnTo>
                    <a:pt x="193020" y="30729"/>
                  </a:lnTo>
                  <a:lnTo>
                    <a:pt x="237335" y="13991"/>
                  </a:lnTo>
                  <a:lnTo>
                    <a:pt x="284418" y="3581"/>
                  </a:lnTo>
                  <a:lnTo>
                    <a:pt x="333756" y="0"/>
                  </a:lnTo>
                  <a:lnTo>
                    <a:pt x="3320796" y="0"/>
                  </a:lnTo>
                  <a:lnTo>
                    <a:pt x="3320796" y="1996440"/>
                  </a:lnTo>
                  <a:lnTo>
                    <a:pt x="0" y="199644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269983" y="3178098"/>
            <a:ext cx="2242820" cy="1400175"/>
          </a:xfrm>
          <a:prstGeom prst="rect">
            <a:avLst/>
          </a:prstGeom>
        </p:spPr>
        <p:txBody>
          <a:bodyPr wrap="square" lIns="0" tIns="1866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0"/>
              </a:spcBef>
            </a:pPr>
            <a:r>
              <a:rPr dirty="0" sz="2650" spc="229">
                <a:solidFill>
                  <a:srgbClr val="BF0000"/>
                </a:solidFill>
                <a:latin typeface="Georgia"/>
                <a:cs typeface="Georgia"/>
              </a:rPr>
              <a:t>PLANO</a:t>
            </a:r>
            <a:endParaRPr sz="2650">
              <a:latin typeface="Georgia"/>
              <a:cs typeface="Georgia"/>
            </a:endParaRPr>
          </a:p>
          <a:p>
            <a:pPr algn="ctr" marL="12065" marR="5080" indent="86995">
              <a:lnSpc>
                <a:spcPts val="2480"/>
              </a:lnSpc>
              <a:spcBef>
                <a:spcPts val="1365"/>
              </a:spcBef>
              <a:tabLst>
                <a:tab pos="1083945" algn="l"/>
              </a:tabLst>
            </a:pPr>
            <a:r>
              <a:rPr dirty="0" sz="2200" spc="-10" b="1">
                <a:latin typeface="Tahoma"/>
                <a:cs typeface="Tahoma"/>
              </a:rPr>
              <a:t>(Línea</a:t>
            </a:r>
            <a:r>
              <a:rPr dirty="0" sz="2200" b="1">
                <a:latin typeface="Tahoma"/>
                <a:cs typeface="Tahoma"/>
              </a:rPr>
              <a:t>	</a:t>
            </a:r>
            <a:r>
              <a:rPr dirty="0" sz="2200" spc="-10" b="1">
                <a:latin typeface="Tahoma"/>
                <a:cs typeface="Tahoma"/>
              </a:rPr>
              <a:t>máxima </a:t>
            </a:r>
            <a:r>
              <a:rPr dirty="0" sz="2200" spc="-20" b="1">
                <a:latin typeface="Tahoma"/>
                <a:cs typeface="Tahoma"/>
              </a:rPr>
              <a:t>pendiente</a:t>
            </a:r>
            <a:r>
              <a:rPr dirty="0" sz="2200" spc="-65" b="1">
                <a:latin typeface="Tahoma"/>
                <a:cs typeface="Tahoma"/>
              </a:rPr>
              <a:t> </a:t>
            </a:r>
            <a:r>
              <a:rPr dirty="0" sz="2200" spc="-490" b="1">
                <a:latin typeface="Tahoma"/>
                <a:cs typeface="Tahoma"/>
              </a:rPr>
              <a:t>&lt;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-400" b="1">
                <a:latin typeface="Tahoma"/>
                <a:cs typeface="Tahoma"/>
              </a:rPr>
              <a:t>5%)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039358" y="3239770"/>
            <a:ext cx="3347720" cy="2024380"/>
            <a:chOff x="6039358" y="3239770"/>
            <a:chExt cx="3347720" cy="2024380"/>
          </a:xfrm>
        </p:grpSpPr>
        <p:sp>
          <p:nvSpPr>
            <p:cNvPr id="7" name="object 7" descr=""/>
            <p:cNvSpPr/>
            <p:nvPr/>
          </p:nvSpPr>
          <p:spPr>
            <a:xfrm>
              <a:off x="6053328" y="3253740"/>
              <a:ext cx="3319779" cy="1996439"/>
            </a:xfrm>
            <a:custGeom>
              <a:avLst/>
              <a:gdLst/>
              <a:ahLst/>
              <a:cxnLst/>
              <a:rect l="l" t="t" r="r" b="b"/>
              <a:pathLst>
                <a:path w="3319779" h="1996439">
                  <a:moveTo>
                    <a:pt x="3319271" y="1996440"/>
                  </a:moveTo>
                  <a:lnTo>
                    <a:pt x="0" y="1996440"/>
                  </a:lnTo>
                  <a:lnTo>
                    <a:pt x="0" y="0"/>
                  </a:lnTo>
                  <a:lnTo>
                    <a:pt x="2987039" y="0"/>
                  </a:lnTo>
                  <a:lnTo>
                    <a:pt x="3035997" y="3581"/>
                  </a:lnTo>
                  <a:lnTo>
                    <a:pt x="3082771" y="13991"/>
                  </a:lnTo>
                  <a:lnTo>
                    <a:pt x="3126837" y="30729"/>
                  </a:lnTo>
                  <a:lnTo>
                    <a:pt x="3167675" y="53293"/>
                  </a:lnTo>
                  <a:lnTo>
                    <a:pt x="3204762" y="81180"/>
                  </a:lnTo>
                  <a:lnTo>
                    <a:pt x="3237575" y="113891"/>
                  </a:lnTo>
                  <a:lnTo>
                    <a:pt x="3265594" y="150922"/>
                  </a:lnTo>
                  <a:lnTo>
                    <a:pt x="3288294" y="191774"/>
                  </a:lnTo>
                  <a:lnTo>
                    <a:pt x="3305156" y="235944"/>
                  </a:lnTo>
                  <a:lnTo>
                    <a:pt x="3315655" y="282930"/>
                  </a:lnTo>
                  <a:lnTo>
                    <a:pt x="3319271" y="332232"/>
                  </a:lnTo>
                  <a:lnTo>
                    <a:pt x="3319271" y="199644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53328" y="3253740"/>
              <a:ext cx="3319779" cy="1996439"/>
            </a:xfrm>
            <a:custGeom>
              <a:avLst/>
              <a:gdLst/>
              <a:ahLst/>
              <a:cxnLst/>
              <a:rect l="l" t="t" r="r" b="b"/>
              <a:pathLst>
                <a:path w="3319779" h="1996439">
                  <a:moveTo>
                    <a:pt x="0" y="0"/>
                  </a:moveTo>
                  <a:lnTo>
                    <a:pt x="2987039" y="0"/>
                  </a:lnTo>
                  <a:lnTo>
                    <a:pt x="3035997" y="3581"/>
                  </a:lnTo>
                  <a:lnTo>
                    <a:pt x="3082771" y="13991"/>
                  </a:lnTo>
                  <a:lnTo>
                    <a:pt x="3126837" y="30729"/>
                  </a:lnTo>
                  <a:lnTo>
                    <a:pt x="3167675" y="53293"/>
                  </a:lnTo>
                  <a:lnTo>
                    <a:pt x="3204762" y="81180"/>
                  </a:lnTo>
                  <a:lnTo>
                    <a:pt x="3237575" y="113891"/>
                  </a:lnTo>
                  <a:lnTo>
                    <a:pt x="3265594" y="150922"/>
                  </a:lnTo>
                  <a:lnTo>
                    <a:pt x="3288294" y="191774"/>
                  </a:lnTo>
                  <a:lnTo>
                    <a:pt x="3305156" y="235944"/>
                  </a:lnTo>
                  <a:lnTo>
                    <a:pt x="3315655" y="282930"/>
                  </a:lnTo>
                  <a:lnTo>
                    <a:pt x="3319271" y="332232"/>
                  </a:lnTo>
                  <a:lnTo>
                    <a:pt x="3319271" y="1996440"/>
                  </a:lnTo>
                  <a:lnTo>
                    <a:pt x="0" y="1996440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377406" y="3068696"/>
            <a:ext cx="2669540" cy="164846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dirty="0" sz="2650" spc="150">
                <a:solidFill>
                  <a:srgbClr val="BF0000"/>
                </a:solidFill>
                <a:latin typeface="Georgia"/>
                <a:cs typeface="Georgia"/>
              </a:rPr>
              <a:t>ONDULADO</a:t>
            </a:r>
            <a:endParaRPr sz="2650">
              <a:latin typeface="Georgia"/>
              <a:cs typeface="Georgia"/>
            </a:endParaRPr>
          </a:p>
          <a:p>
            <a:pPr algn="ctr" marL="12065" marR="5080" indent="-3175">
              <a:lnSpc>
                <a:spcPct val="92000"/>
              </a:lnSpc>
              <a:spcBef>
                <a:spcPts val="1165"/>
              </a:spcBef>
            </a:pPr>
            <a:r>
              <a:rPr dirty="0" sz="2200" spc="-75" b="1">
                <a:latin typeface="Tahoma"/>
                <a:cs typeface="Tahoma"/>
              </a:rPr>
              <a:t>(Línea</a:t>
            </a:r>
            <a:r>
              <a:rPr dirty="0" sz="2200" spc="-60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máxima </a:t>
            </a:r>
            <a:r>
              <a:rPr dirty="0" sz="2200" spc="-20" b="1">
                <a:latin typeface="Tahoma"/>
                <a:cs typeface="Tahoma"/>
              </a:rPr>
              <a:t>pendiente</a:t>
            </a:r>
            <a:r>
              <a:rPr dirty="0" sz="2200" spc="-75" b="1">
                <a:latin typeface="Tahoma"/>
                <a:cs typeface="Tahoma"/>
              </a:rPr>
              <a:t> </a:t>
            </a:r>
            <a:r>
              <a:rPr dirty="0" sz="2200" spc="-80" b="1">
                <a:latin typeface="Tahoma"/>
                <a:cs typeface="Tahoma"/>
              </a:rPr>
              <a:t>entre</a:t>
            </a:r>
            <a:r>
              <a:rPr dirty="0" sz="2200" spc="-55" b="1">
                <a:latin typeface="Tahoma"/>
                <a:cs typeface="Tahoma"/>
              </a:rPr>
              <a:t> </a:t>
            </a:r>
            <a:r>
              <a:rPr dirty="0" sz="2200" spc="-185" b="1">
                <a:latin typeface="Tahoma"/>
                <a:cs typeface="Tahoma"/>
              </a:rPr>
              <a:t>5</a:t>
            </a:r>
            <a:r>
              <a:rPr dirty="0" sz="2200" spc="-10" b="1">
                <a:latin typeface="Tahoma"/>
                <a:cs typeface="Tahoma"/>
              </a:rPr>
              <a:t> </a:t>
            </a:r>
            <a:r>
              <a:rPr dirty="0" sz="2200" spc="-50" b="1">
                <a:latin typeface="Tahoma"/>
                <a:cs typeface="Tahoma"/>
              </a:rPr>
              <a:t>y </a:t>
            </a:r>
            <a:r>
              <a:rPr dirty="0" sz="2200" spc="-355" b="1">
                <a:latin typeface="Tahoma"/>
                <a:cs typeface="Tahoma"/>
              </a:rPr>
              <a:t>25%)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718561" y="5236210"/>
            <a:ext cx="3348990" cy="2026285"/>
            <a:chOff x="2718561" y="5236210"/>
            <a:chExt cx="3348990" cy="2026285"/>
          </a:xfrm>
        </p:grpSpPr>
        <p:sp>
          <p:nvSpPr>
            <p:cNvPr id="11" name="object 11" descr=""/>
            <p:cNvSpPr/>
            <p:nvPr/>
          </p:nvSpPr>
          <p:spPr>
            <a:xfrm>
              <a:off x="2732531" y="5250180"/>
              <a:ext cx="3321050" cy="1998345"/>
            </a:xfrm>
            <a:custGeom>
              <a:avLst/>
              <a:gdLst/>
              <a:ahLst/>
              <a:cxnLst/>
              <a:rect l="l" t="t" r="r" b="b"/>
              <a:pathLst>
                <a:path w="3321050" h="1998345">
                  <a:moveTo>
                    <a:pt x="3320796" y="1997964"/>
                  </a:moveTo>
                  <a:lnTo>
                    <a:pt x="333756" y="1997964"/>
                  </a:lnTo>
                  <a:lnTo>
                    <a:pt x="284418" y="1994348"/>
                  </a:lnTo>
                  <a:lnTo>
                    <a:pt x="237335" y="1983848"/>
                  </a:lnTo>
                  <a:lnTo>
                    <a:pt x="193020" y="1966987"/>
                  </a:lnTo>
                  <a:lnTo>
                    <a:pt x="151988" y="1944286"/>
                  </a:lnTo>
                  <a:lnTo>
                    <a:pt x="114756" y="1916268"/>
                  </a:lnTo>
                  <a:lnTo>
                    <a:pt x="81839" y="1883454"/>
                  </a:lnTo>
                  <a:lnTo>
                    <a:pt x="53751" y="1846367"/>
                  </a:lnTo>
                  <a:lnTo>
                    <a:pt x="31007" y="1805530"/>
                  </a:lnTo>
                  <a:lnTo>
                    <a:pt x="14124" y="1761463"/>
                  </a:lnTo>
                  <a:lnTo>
                    <a:pt x="3617" y="1714690"/>
                  </a:lnTo>
                  <a:lnTo>
                    <a:pt x="0" y="1665732"/>
                  </a:lnTo>
                  <a:lnTo>
                    <a:pt x="0" y="0"/>
                  </a:lnTo>
                  <a:lnTo>
                    <a:pt x="3320796" y="0"/>
                  </a:lnTo>
                  <a:lnTo>
                    <a:pt x="3320796" y="1997964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732531" y="5250180"/>
              <a:ext cx="3321050" cy="1998345"/>
            </a:xfrm>
            <a:custGeom>
              <a:avLst/>
              <a:gdLst/>
              <a:ahLst/>
              <a:cxnLst/>
              <a:rect l="l" t="t" r="r" b="b"/>
              <a:pathLst>
                <a:path w="3321050" h="1998345">
                  <a:moveTo>
                    <a:pt x="3320796" y="1997964"/>
                  </a:moveTo>
                  <a:lnTo>
                    <a:pt x="333756" y="1997964"/>
                  </a:lnTo>
                  <a:lnTo>
                    <a:pt x="284418" y="1994348"/>
                  </a:lnTo>
                  <a:lnTo>
                    <a:pt x="237335" y="1983848"/>
                  </a:lnTo>
                  <a:lnTo>
                    <a:pt x="193020" y="1966987"/>
                  </a:lnTo>
                  <a:lnTo>
                    <a:pt x="151988" y="1944286"/>
                  </a:lnTo>
                  <a:lnTo>
                    <a:pt x="114756" y="1916268"/>
                  </a:lnTo>
                  <a:lnTo>
                    <a:pt x="81839" y="1883454"/>
                  </a:lnTo>
                  <a:lnTo>
                    <a:pt x="53751" y="1846367"/>
                  </a:lnTo>
                  <a:lnTo>
                    <a:pt x="31007" y="1805530"/>
                  </a:lnTo>
                  <a:lnTo>
                    <a:pt x="14124" y="1761463"/>
                  </a:lnTo>
                  <a:lnTo>
                    <a:pt x="3617" y="1714690"/>
                  </a:lnTo>
                  <a:lnTo>
                    <a:pt x="0" y="1665732"/>
                  </a:lnTo>
                  <a:lnTo>
                    <a:pt x="0" y="0"/>
                  </a:lnTo>
                  <a:lnTo>
                    <a:pt x="3320796" y="0"/>
                  </a:lnTo>
                  <a:lnTo>
                    <a:pt x="3320796" y="1997964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940843" y="5564971"/>
            <a:ext cx="2903855" cy="164846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dirty="0" sz="2650" spc="135">
                <a:solidFill>
                  <a:srgbClr val="BF0000"/>
                </a:solidFill>
                <a:latin typeface="Georgia"/>
                <a:cs typeface="Georgia"/>
              </a:rPr>
              <a:t>MONTAÑOSO</a:t>
            </a:r>
            <a:endParaRPr sz="2650">
              <a:latin typeface="Georgia"/>
              <a:cs typeface="Georgia"/>
            </a:endParaRPr>
          </a:p>
          <a:p>
            <a:pPr algn="ctr" marL="12700" marR="5080" indent="-3175">
              <a:lnSpc>
                <a:spcPct val="92100"/>
              </a:lnSpc>
              <a:spcBef>
                <a:spcPts val="1165"/>
              </a:spcBef>
              <a:tabLst>
                <a:tab pos="2335530" algn="l"/>
              </a:tabLst>
            </a:pPr>
            <a:r>
              <a:rPr dirty="0" sz="2200" spc="-75" b="1">
                <a:latin typeface="Tahoma"/>
                <a:cs typeface="Tahoma"/>
              </a:rPr>
              <a:t>(Línea</a:t>
            </a:r>
            <a:r>
              <a:rPr dirty="0" sz="2200" spc="-60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máxima </a:t>
            </a:r>
            <a:r>
              <a:rPr dirty="0" sz="2200" spc="-20" b="1">
                <a:latin typeface="Tahoma"/>
                <a:cs typeface="Tahoma"/>
              </a:rPr>
              <a:t>pendiente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entre</a:t>
            </a:r>
            <a:r>
              <a:rPr dirty="0" sz="2200" b="1">
                <a:latin typeface="Tahoma"/>
                <a:cs typeface="Tahoma"/>
              </a:rPr>
              <a:t>	</a:t>
            </a:r>
            <a:r>
              <a:rPr dirty="0" sz="2200" spc="-190" b="1">
                <a:latin typeface="Tahoma"/>
                <a:cs typeface="Tahoma"/>
              </a:rPr>
              <a:t>25</a:t>
            </a:r>
            <a:r>
              <a:rPr dirty="0" sz="2200" b="1">
                <a:latin typeface="Tahoma"/>
                <a:cs typeface="Tahoma"/>
              </a:rPr>
              <a:t> </a:t>
            </a:r>
            <a:r>
              <a:rPr dirty="0" sz="2200" spc="-50" b="1">
                <a:latin typeface="Tahoma"/>
                <a:cs typeface="Tahoma"/>
              </a:rPr>
              <a:t>y </a:t>
            </a:r>
            <a:r>
              <a:rPr dirty="0" sz="2200" spc="-355" b="1">
                <a:latin typeface="Tahoma"/>
                <a:cs typeface="Tahoma"/>
              </a:rPr>
              <a:t>75%)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039358" y="5236210"/>
            <a:ext cx="3347720" cy="2026285"/>
            <a:chOff x="6039358" y="5236210"/>
            <a:chExt cx="3347720" cy="2026285"/>
          </a:xfrm>
        </p:grpSpPr>
        <p:sp>
          <p:nvSpPr>
            <p:cNvPr id="15" name="object 15" descr=""/>
            <p:cNvSpPr/>
            <p:nvPr/>
          </p:nvSpPr>
          <p:spPr>
            <a:xfrm>
              <a:off x="6053328" y="5250180"/>
              <a:ext cx="3319779" cy="1998345"/>
            </a:xfrm>
            <a:custGeom>
              <a:avLst/>
              <a:gdLst/>
              <a:ahLst/>
              <a:cxnLst/>
              <a:rect l="l" t="t" r="r" b="b"/>
              <a:pathLst>
                <a:path w="3319779" h="1998345">
                  <a:moveTo>
                    <a:pt x="2987039" y="1997964"/>
                  </a:moveTo>
                  <a:lnTo>
                    <a:pt x="0" y="1997964"/>
                  </a:lnTo>
                  <a:lnTo>
                    <a:pt x="0" y="0"/>
                  </a:lnTo>
                  <a:lnTo>
                    <a:pt x="3319271" y="0"/>
                  </a:lnTo>
                  <a:lnTo>
                    <a:pt x="3319271" y="1665732"/>
                  </a:lnTo>
                  <a:lnTo>
                    <a:pt x="3315655" y="1714690"/>
                  </a:lnTo>
                  <a:lnTo>
                    <a:pt x="3305156" y="1761463"/>
                  </a:lnTo>
                  <a:lnTo>
                    <a:pt x="3288294" y="1805530"/>
                  </a:lnTo>
                  <a:lnTo>
                    <a:pt x="3265594" y="1846367"/>
                  </a:lnTo>
                  <a:lnTo>
                    <a:pt x="3237575" y="1883454"/>
                  </a:lnTo>
                  <a:lnTo>
                    <a:pt x="3204762" y="1916268"/>
                  </a:lnTo>
                  <a:lnTo>
                    <a:pt x="3167675" y="1944286"/>
                  </a:lnTo>
                  <a:lnTo>
                    <a:pt x="3126837" y="1966987"/>
                  </a:lnTo>
                  <a:lnTo>
                    <a:pt x="3082771" y="1983848"/>
                  </a:lnTo>
                  <a:lnTo>
                    <a:pt x="3035997" y="1994348"/>
                  </a:lnTo>
                  <a:lnTo>
                    <a:pt x="2987039" y="1997964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53328" y="5250180"/>
              <a:ext cx="3319779" cy="1998345"/>
            </a:xfrm>
            <a:custGeom>
              <a:avLst/>
              <a:gdLst/>
              <a:ahLst/>
              <a:cxnLst/>
              <a:rect l="l" t="t" r="r" b="b"/>
              <a:pathLst>
                <a:path w="3319779" h="1998345">
                  <a:moveTo>
                    <a:pt x="3319271" y="0"/>
                  </a:moveTo>
                  <a:lnTo>
                    <a:pt x="3319271" y="1665732"/>
                  </a:lnTo>
                  <a:lnTo>
                    <a:pt x="3315655" y="1714690"/>
                  </a:lnTo>
                  <a:lnTo>
                    <a:pt x="3305156" y="1761463"/>
                  </a:lnTo>
                  <a:lnTo>
                    <a:pt x="3288294" y="1805530"/>
                  </a:lnTo>
                  <a:lnTo>
                    <a:pt x="3265594" y="1846367"/>
                  </a:lnTo>
                  <a:lnTo>
                    <a:pt x="3237575" y="1883454"/>
                  </a:lnTo>
                  <a:lnTo>
                    <a:pt x="3204762" y="1916268"/>
                  </a:lnTo>
                  <a:lnTo>
                    <a:pt x="3167675" y="1944286"/>
                  </a:lnTo>
                  <a:lnTo>
                    <a:pt x="3126837" y="1966987"/>
                  </a:lnTo>
                  <a:lnTo>
                    <a:pt x="3082771" y="1983848"/>
                  </a:lnTo>
                  <a:lnTo>
                    <a:pt x="3035997" y="1994348"/>
                  </a:lnTo>
                  <a:lnTo>
                    <a:pt x="2987039" y="1997964"/>
                  </a:lnTo>
                  <a:lnTo>
                    <a:pt x="0" y="1997964"/>
                  </a:lnTo>
                  <a:lnTo>
                    <a:pt x="0" y="0"/>
                  </a:lnTo>
                  <a:lnTo>
                    <a:pt x="3319271" y="0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511541" y="5718870"/>
            <a:ext cx="2399030" cy="1340485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240"/>
              </a:spcBef>
            </a:pPr>
            <a:r>
              <a:rPr dirty="0" sz="2650" spc="210">
                <a:solidFill>
                  <a:srgbClr val="BF0000"/>
                </a:solidFill>
                <a:latin typeface="Georgia"/>
                <a:cs typeface="Georgia"/>
              </a:rPr>
              <a:t>ESCARPADO</a:t>
            </a:r>
            <a:endParaRPr sz="2650">
              <a:latin typeface="Georgia"/>
              <a:cs typeface="Georgia"/>
            </a:endParaRPr>
          </a:p>
          <a:p>
            <a:pPr marL="12700" marR="5080" indent="176530">
              <a:lnSpc>
                <a:spcPts val="2440"/>
              </a:lnSpc>
              <a:spcBef>
                <a:spcPts val="1205"/>
              </a:spcBef>
            </a:pPr>
            <a:r>
              <a:rPr dirty="0" sz="2200" spc="-75" b="1">
                <a:latin typeface="Tahoma"/>
                <a:cs typeface="Tahoma"/>
              </a:rPr>
              <a:t>(Línea</a:t>
            </a:r>
            <a:r>
              <a:rPr dirty="0" sz="2200" spc="-60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máxima </a:t>
            </a:r>
            <a:r>
              <a:rPr dirty="0" sz="2200" spc="-20" b="1">
                <a:latin typeface="Tahoma"/>
                <a:cs typeface="Tahoma"/>
              </a:rPr>
              <a:t>pendiente</a:t>
            </a:r>
            <a:r>
              <a:rPr dirty="0" sz="2200" spc="-65" b="1">
                <a:latin typeface="Tahoma"/>
                <a:cs typeface="Tahoma"/>
              </a:rPr>
              <a:t> </a:t>
            </a:r>
            <a:r>
              <a:rPr dirty="0" sz="2200" spc="-490" b="1">
                <a:latin typeface="Tahoma"/>
                <a:cs typeface="Tahoma"/>
              </a:rPr>
              <a:t>&gt;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-350" b="1">
                <a:latin typeface="Tahoma"/>
                <a:cs typeface="Tahoma"/>
              </a:rPr>
              <a:t>75%)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619244" y="4738116"/>
            <a:ext cx="2867025" cy="1026160"/>
            <a:chOff x="4619244" y="4738116"/>
            <a:chExt cx="2867025" cy="1026160"/>
          </a:xfrm>
        </p:grpSpPr>
        <p:sp>
          <p:nvSpPr>
            <p:cNvPr id="19" name="object 19" descr=""/>
            <p:cNvSpPr/>
            <p:nvPr/>
          </p:nvSpPr>
          <p:spPr>
            <a:xfrm>
              <a:off x="4632960" y="4751832"/>
              <a:ext cx="2839720" cy="998219"/>
            </a:xfrm>
            <a:custGeom>
              <a:avLst/>
              <a:gdLst/>
              <a:ahLst/>
              <a:cxnLst/>
              <a:rect l="l" t="t" r="r" b="b"/>
              <a:pathLst>
                <a:path w="2839720" h="998220">
                  <a:moveTo>
                    <a:pt x="2673096" y="998220"/>
                  </a:moveTo>
                  <a:lnTo>
                    <a:pt x="166116" y="998220"/>
                  </a:lnTo>
                  <a:lnTo>
                    <a:pt x="122061" y="992265"/>
                  </a:lnTo>
                  <a:lnTo>
                    <a:pt x="82408" y="975472"/>
                  </a:lnTo>
                  <a:lnTo>
                    <a:pt x="48768" y="949452"/>
                  </a:lnTo>
                  <a:lnTo>
                    <a:pt x="22747" y="915811"/>
                  </a:lnTo>
                  <a:lnTo>
                    <a:pt x="5954" y="876158"/>
                  </a:lnTo>
                  <a:lnTo>
                    <a:pt x="0" y="832103"/>
                  </a:lnTo>
                  <a:lnTo>
                    <a:pt x="0" y="166116"/>
                  </a:lnTo>
                  <a:lnTo>
                    <a:pt x="5954" y="122061"/>
                  </a:lnTo>
                  <a:lnTo>
                    <a:pt x="22747" y="82408"/>
                  </a:lnTo>
                  <a:lnTo>
                    <a:pt x="48768" y="48768"/>
                  </a:lnTo>
                  <a:lnTo>
                    <a:pt x="82408" y="22747"/>
                  </a:lnTo>
                  <a:lnTo>
                    <a:pt x="122061" y="5954"/>
                  </a:lnTo>
                  <a:lnTo>
                    <a:pt x="166116" y="0"/>
                  </a:lnTo>
                  <a:lnTo>
                    <a:pt x="2673096" y="0"/>
                  </a:lnTo>
                  <a:lnTo>
                    <a:pt x="2717150" y="5954"/>
                  </a:lnTo>
                  <a:lnTo>
                    <a:pt x="2756803" y="22747"/>
                  </a:lnTo>
                  <a:lnTo>
                    <a:pt x="2790443" y="48768"/>
                  </a:lnTo>
                  <a:lnTo>
                    <a:pt x="2816464" y="82408"/>
                  </a:lnTo>
                  <a:lnTo>
                    <a:pt x="2833256" y="122061"/>
                  </a:lnTo>
                  <a:lnTo>
                    <a:pt x="2839211" y="166116"/>
                  </a:lnTo>
                  <a:lnTo>
                    <a:pt x="2839211" y="832103"/>
                  </a:lnTo>
                  <a:lnTo>
                    <a:pt x="2833256" y="876158"/>
                  </a:lnTo>
                  <a:lnTo>
                    <a:pt x="2816464" y="915811"/>
                  </a:lnTo>
                  <a:lnTo>
                    <a:pt x="2790443" y="949452"/>
                  </a:lnTo>
                  <a:lnTo>
                    <a:pt x="2756803" y="975472"/>
                  </a:lnTo>
                  <a:lnTo>
                    <a:pt x="2717150" y="992265"/>
                  </a:lnTo>
                  <a:lnTo>
                    <a:pt x="2673096" y="998220"/>
                  </a:lnTo>
                  <a:close/>
                </a:path>
              </a:pathLst>
            </a:custGeom>
            <a:solidFill>
              <a:srgbClr val="DAED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632960" y="4751832"/>
              <a:ext cx="2839720" cy="998219"/>
            </a:xfrm>
            <a:custGeom>
              <a:avLst/>
              <a:gdLst/>
              <a:ahLst/>
              <a:cxnLst/>
              <a:rect l="l" t="t" r="r" b="b"/>
              <a:pathLst>
                <a:path w="2839720" h="998220">
                  <a:moveTo>
                    <a:pt x="0" y="166116"/>
                  </a:moveTo>
                  <a:lnTo>
                    <a:pt x="5954" y="122061"/>
                  </a:lnTo>
                  <a:lnTo>
                    <a:pt x="22747" y="82408"/>
                  </a:lnTo>
                  <a:lnTo>
                    <a:pt x="48768" y="48768"/>
                  </a:lnTo>
                  <a:lnTo>
                    <a:pt x="82408" y="22747"/>
                  </a:lnTo>
                  <a:lnTo>
                    <a:pt x="122061" y="5954"/>
                  </a:lnTo>
                  <a:lnTo>
                    <a:pt x="166116" y="0"/>
                  </a:lnTo>
                  <a:lnTo>
                    <a:pt x="2673096" y="0"/>
                  </a:lnTo>
                  <a:lnTo>
                    <a:pt x="2717150" y="5954"/>
                  </a:lnTo>
                  <a:lnTo>
                    <a:pt x="2756803" y="22747"/>
                  </a:lnTo>
                  <a:lnTo>
                    <a:pt x="2790443" y="48768"/>
                  </a:lnTo>
                  <a:lnTo>
                    <a:pt x="2816464" y="82408"/>
                  </a:lnTo>
                  <a:lnTo>
                    <a:pt x="2833256" y="122061"/>
                  </a:lnTo>
                  <a:lnTo>
                    <a:pt x="2839211" y="166116"/>
                  </a:lnTo>
                  <a:lnTo>
                    <a:pt x="2839211" y="832103"/>
                  </a:lnTo>
                  <a:lnTo>
                    <a:pt x="2833256" y="876158"/>
                  </a:lnTo>
                  <a:lnTo>
                    <a:pt x="2816464" y="915811"/>
                  </a:lnTo>
                  <a:lnTo>
                    <a:pt x="2790443" y="949452"/>
                  </a:lnTo>
                  <a:lnTo>
                    <a:pt x="2756803" y="975472"/>
                  </a:lnTo>
                  <a:lnTo>
                    <a:pt x="2717150" y="992265"/>
                  </a:lnTo>
                  <a:lnTo>
                    <a:pt x="2673096" y="998220"/>
                  </a:lnTo>
                  <a:lnTo>
                    <a:pt x="166116" y="998220"/>
                  </a:lnTo>
                  <a:lnTo>
                    <a:pt x="122061" y="992265"/>
                  </a:lnTo>
                  <a:lnTo>
                    <a:pt x="82408" y="975472"/>
                  </a:lnTo>
                  <a:lnTo>
                    <a:pt x="48768" y="949452"/>
                  </a:lnTo>
                  <a:lnTo>
                    <a:pt x="22747" y="915811"/>
                  </a:lnTo>
                  <a:lnTo>
                    <a:pt x="5954" y="876158"/>
                  </a:lnTo>
                  <a:lnTo>
                    <a:pt x="0" y="832103"/>
                  </a:lnTo>
                  <a:lnTo>
                    <a:pt x="0" y="166116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184199" y="4851848"/>
            <a:ext cx="1734820" cy="71818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 indent="120014">
              <a:lnSpc>
                <a:spcPts val="2540"/>
              </a:lnSpc>
              <a:spcBef>
                <a:spcPts val="490"/>
              </a:spcBef>
            </a:pPr>
            <a:r>
              <a:rPr dirty="0" sz="2400" spc="285">
                <a:solidFill>
                  <a:srgbClr val="214B50"/>
                </a:solidFill>
                <a:latin typeface="Georgia"/>
                <a:cs typeface="Georgia"/>
              </a:rPr>
              <a:t>TIPO</a:t>
            </a:r>
            <a:r>
              <a:rPr dirty="0" sz="2400" spc="220">
                <a:solidFill>
                  <a:srgbClr val="214B50"/>
                </a:solidFill>
                <a:latin typeface="Georgia"/>
                <a:cs typeface="Georgia"/>
              </a:rPr>
              <a:t> </a:t>
            </a:r>
            <a:r>
              <a:rPr dirty="0" sz="2400" spc="229">
                <a:solidFill>
                  <a:srgbClr val="214B50"/>
                </a:solidFill>
                <a:latin typeface="Georgia"/>
                <a:cs typeface="Georgia"/>
              </a:rPr>
              <a:t>DE </a:t>
            </a:r>
            <a:r>
              <a:rPr dirty="0" sz="2400" spc="245">
                <a:solidFill>
                  <a:srgbClr val="214B50"/>
                </a:solidFill>
                <a:latin typeface="Georgia"/>
                <a:cs typeface="Georgia"/>
              </a:rPr>
              <a:t>TERRENO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472894" y="156550"/>
            <a:ext cx="7171055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545080" marR="5080" indent="-2533015">
              <a:lnSpc>
                <a:spcPct val="101000"/>
              </a:lnSpc>
              <a:spcBef>
                <a:spcPts val="95"/>
              </a:spcBef>
            </a:pPr>
            <a:r>
              <a:rPr dirty="0" sz="3050">
                <a:latin typeface="Verdana"/>
                <a:cs typeface="Verdana"/>
              </a:rPr>
              <a:t>CARRETERAS</a:t>
            </a:r>
            <a:r>
              <a:rPr dirty="0" sz="3050" spc="40">
                <a:latin typeface="Verdana"/>
                <a:cs typeface="Verdana"/>
              </a:rPr>
              <a:t> </a:t>
            </a:r>
            <a:r>
              <a:rPr dirty="0" sz="3050">
                <a:latin typeface="Verdana"/>
                <a:cs typeface="Verdana"/>
              </a:rPr>
              <a:t>SEGÚN</a:t>
            </a:r>
            <a:r>
              <a:rPr dirty="0" sz="3050" spc="90">
                <a:latin typeface="Verdana"/>
                <a:cs typeface="Verdana"/>
              </a:rPr>
              <a:t> </a:t>
            </a:r>
            <a:r>
              <a:rPr dirty="0" sz="3050">
                <a:latin typeface="Verdana"/>
                <a:cs typeface="Verdana"/>
              </a:rPr>
              <a:t>EL</a:t>
            </a:r>
            <a:r>
              <a:rPr dirty="0" sz="3050" spc="85">
                <a:latin typeface="Verdana"/>
                <a:cs typeface="Verdana"/>
              </a:rPr>
              <a:t> </a:t>
            </a:r>
            <a:r>
              <a:rPr dirty="0" sz="3050">
                <a:latin typeface="Verdana"/>
                <a:cs typeface="Verdana"/>
              </a:rPr>
              <a:t>TIPO</a:t>
            </a:r>
            <a:r>
              <a:rPr dirty="0" sz="3050" spc="75">
                <a:latin typeface="Verdana"/>
                <a:cs typeface="Verdana"/>
              </a:rPr>
              <a:t> </a:t>
            </a:r>
            <a:r>
              <a:rPr dirty="0" sz="3050" spc="-25">
                <a:latin typeface="Verdana"/>
                <a:cs typeface="Verdana"/>
              </a:rPr>
              <a:t>DE </a:t>
            </a:r>
            <a:r>
              <a:rPr dirty="0" sz="3050" spc="-10">
                <a:latin typeface="Verdana"/>
                <a:cs typeface="Verdana"/>
              </a:rPr>
              <a:t>TERRENO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128547" y="1198918"/>
            <a:ext cx="7708900" cy="164083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215900">
              <a:lnSpc>
                <a:spcPct val="100000"/>
              </a:lnSpc>
              <a:spcBef>
                <a:spcPts val="130"/>
              </a:spcBef>
            </a:pPr>
            <a:r>
              <a:rPr dirty="0" sz="1950" spc="190">
                <a:latin typeface="Georgia"/>
                <a:cs typeface="Georgia"/>
              </a:rPr>
              <a:t>LÍNEA</a:t>
            </a:r>
            <a:r>
              <a:rPr dirty="0" sz="1950" spc="160">
                <a:latin typeface="Georgia"/>
                <a:cs typeface="Georgia"/>
              </a:rPr>
              <a:t> </a:t>
            </a:r>
            <a:r>
              <a:rPr dirty="0" sz="1950" spc="215">
                <a:latin typeface="Georgia"/>
                <a:cs typeface="Georgia"/>
              </a:rPr>
              <a:t>DE</a:t>
            </a:r>
            <a:r>
              <a:rPr dirty="0" sz="1950" spc="185">
                <a:latin typeface="Georgia"/>
                <a:cs typeface="Georgia"/>
              </a:rPr>
              <a:t> </a:t>
            </a:r>
            <a:r>
              <a:rPr dirty="0" sz="1950" spc="220">
                <a:latin typeface="Georgia"/>
                <a:cs typeface="Georgia"/>
              </a:rPr>
              <a:t>MÁXIMA</a:t>
            </a:r>
            <a:r>
              <a:rPr dirty="0" sz="1950" spc="165">
                <a:latin typeface="Georgia"/>
                <a:cs typeface="Georgia"/>
              </a:rPr>
              <a:t> </a:t>
            </a:r>
            <a:r>
              <a:rPr dirty="0" sz="1950" spc="195">
                <a:latin typeface="Georgia"/>
                <a:cs typeface="Georgia"/>
              </a:rPr>
              <a:t>PENDIENTE</a:t>
            </a:r>
            <a:endParaRPr sz="195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950">
              <a:latin typeface="Georgia"/>
              <a:cs typeface="Georgia"/>
            </a:endParaRPr>
          </a:p>
          <a:p>
            <a:pPr algn="ctr" marL="12700" marR="5080" indent="-70485">
              <a:lnSpc>
                <a:spcPct val="100000"/>
              </a:lnSpc>
              <a:tabLst>
                <a:tab pos="3049270" algn="l"/>
                <a:tab pos="4848225" algn="l"/>
                <a:tab pos="6236335" algn="l"/>
              </a:tabLst>
            </a:pP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línea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máxima</a:t>
            </a:r>
            <a:r>
              <a:rPr dirty="0" sz="2200" spc="-6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pendiente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sobre</a:t>
            </a:r>
            <a:r>
              <a:rPr dirty="0" sz="2200" spc="-6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el</a:t>
            </a:r>
            <a:r>
              <a:rPr dirty="0" sz="2200" spc="-6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terreno</a:t>
            </a:r>
            <a:r>
              <a:rPr dirty="0" sz="2200" b="1">
                <a:latin typeface="Arial"/>
                <a:cs typeface="Arial"/>
              </a:rPr>
              <a:t>	natural</a:t>
            </a:r>
            <a:r>
              <a:rPr dirty="0" sz="2200" spc="-70" b="1">
                <a:latin typeface="Arial"/>
                <a:cs typeface="Arial"/>
              </a:rPr>
              <a:t> </a:t>
            </a:r>
            <a:r>
              <a:rPr dirty="0" sz="2200" spc="-25" b="1">
                <a:latin typeface="Arial"/>
                <a:cs typeface="Arial"/>
              </a:rPr>
              <a:t>es </a:t>
            </a:r>
            <a:r>
              <a:rPr dirty="0" sz="2200" b="1">
                <a:latin typeface="Arial"/>
                <a:cs typeface="Arial"/>
              </a:rPr>
              <a:t>la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inclinación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máxima</a:t>
            </a:r>
            <a:r>
              <a:rPr dirty="0" sz="2200" b="1">
                <a:latin typeface="Arial"/>
                <a:cs typeface="Arial"/>
              </a:rPr>
              <a:t>	en</a:t>
            </a:r>
            <a:r>
              <a:rPr dirty="0" sz="2200" spc="-5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cualquier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10" b="1">
                <a:latin typeface="Arial"/>
                <a:cs typeface="Arial"/>
              </a:rPr>
              <a:t>dirección</a:t>
            </a:r>
            <a:r>
              <a:rPr dirty="0" sz="2200" b="1">
                <a:latin typeface="Arial"/>
                <a:cs typeface="Arial"/>
              </a:rPr>
              <a:t>	</a:t>
            </a:r>
            <a:r>
              <a:rPr dirty="0" sz="2200" spc="-56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en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un</a:t>
            </a:r>
            <a:r>
              <a:rPr dirty="0" sz="2200" spc="-2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área </a:t>
            </a:r>
            <a:r>
              <a:rPr dirty="0" sz="2200" b="1">
                <a:latin typeface="Arial"/>
                <a:cs typeface="Arial"/>
              </a:rPr>
              <a:t>determinada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y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define</a:t>
            </a:r>
            <a:r>
              <a:rPr dirty="0" sz="2200" spc="-6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el</a:t>
            </a:r>
            <a:r>
              <a:rPr dirty="0" sz="2200" spc="-8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tipo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de</a:t>
            </a:r>
            <a:r>
              <a:rPr dirty="0" sz="2200" spc="-5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terreno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609" rIns="0" bIns="0" rtlCol="0" vert="horz">
            <a:spAutoFit/>
          </a:bodyPr>
          <a:lstStyle/>
          <a:p>
            <a:pPr marL="1471930">
              <a:lnSpc>
                <a:spcPct val="100000"/>
              </a:lnSpc>
              <a:spcBef>
                <a:spcPts val="110"/>
              </a:spcBef>
            </a:pPr>
            <a:r>
              <a:rPr dirty="0" sz="3950" spc="-229"/>
              <a:t>Tipos</a:t>
            </a:r>
            <a:r>
              <a:rPr dirty="0" sz="3950" spc="-65"/>
              <a:t> </a:t>
            </a:r>
            <a:r>
              <a:rPr dirty="0" sz="3950" spc="140"/>
              <a:t>de</a:t>
            </a:r>
            <a:r>
              <a:rPr dirty="0" sz="3950" spc="-60"/>
              <a:t> </a:t>
            </a:r>
            <a:r>
              <a:rPr dirty="0" sz="3950" spc="-155"/>
              <a:t>terreno</a:t>
            </a:r>
            <a:r>
              <a:rPr dirty="0" sz="3950" spc="-60"/>
              <a:t> </a:t>
            </a:r>
            <a:r>
              <a:rPr dirty="0" sz="3950"/>
              <a:t>en</a:t>
            </a:r>
            <a:r>
              <a:rPr dirty="0" sz="3950" spc="-60"/>
              <a:t> </a:t>
            </a:r>
            <a:r>
              <a:rPr dirty="0" sz="3950" spc="-55"/>
              <a:t>carreteras</a:t>
            </a:r>
            <a:endParaRPr sz="3950"/>
          </a:p>
        </p:txBody>
      </p:sp>
      <p:grpSp>
        <p:nvGrpSpPr>
          <p:cNvPr id="3" name="object 3" descr=""/>
          <p:cNvGrpSpPr/>
          <p:nvPr/>
        </p:nvGrpSpPr>
        <p:grpSpPr>
          <a:xfrm>
            <a:off x="2406406" y="1321308"/>
            <a:ext cx="7269480" cy="5876925"/>
            <a:chOff x="2406406" y="1321308"/>
            <a:chExt cx="7269480" cy="58769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6406" y="1414277"/>
              <a:ext cx="7125603" cy="578395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8244" y="1321308"/>
              <a:ext cx="5437632" cy="1633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779" y="4203191"/>
            <a:ext cx="5070348" cy="333908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8528" y="918972"/>
            <a:ext cx="4190999" cy="315467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3392" y="2510027"/>
            <a:ext cx="3553967" cy="26654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551" rIns="0" bIns="0" rtlCol="0" vert="horz">
            <a:spAutoFit/>
          </a:bodyPr>
          <a:lstStyle/>
          <a:p>
            <a:pPr marL="1232535">
              <a:lnSpc>
                <a:spcPct val="100000"/>
              </a:lnSpc>
              <a:spcBef>
                <a:spcPts val="114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CARRETERA</a:t>
            </a:r>
            <a:r>
              <a:rPr dirty="0" spc="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dirty="0" spc="2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TERRENO</a:t>
            </a:r>
            <a:r>
              <a:rPr dirty="0" spc="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000000"/>
                </a:solidFill>
                <a:latin typeface="Arial"/>
                <a:cs typeface="Arial"/>
              </a:rPr>
              <a:t>PLANO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38610" y="114300"/>
            <a:ext cx="8320405" cy="3310254"/>
            <a:chOff x="1738610" y="114300"/>
            <a:chExt cx="8320405" cy="331025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8610" y="114300"/>
              <a:ext cx="8319789" cy="331023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299459" y="406907"/>
              <a:ext cx="2839720" cy="746760"/>
            </a:xfrm>
            <a:custGeom>
              <a:avLst/>
              <a:gdLst/>
              <a:ahLst/>
              <a:cxnLst/>
              <a:rect l="l" t="t" r="r" b="b"/>
              <a:pathLst>
                <a:path w="2839720" h="746760">
                  <a:moveTo>
                    <a:pt x="409765" y="733044"/>
                  </a:moveTo>
                  <a:lnTo>
                    <a:pt x="254412" y="733044"/>
                  </a:lnTo>
                  <a:lnTo>
                    <a:pt x="0" y="12191"/>
                  </a:lnTo>
                  <a:lnTo>
                    <a:pt x="157638" y="12191"/>
                  </a:lnTo>
                  <a:lnTo>
                    <a:pt x="337566" y="545592"/>
                  </a:lnTo>
                  <a:lnTo>
                    <a:pt x="476790" y="545592"/>
                  </a:lnTo>
                  <a:lnTo>
                    <a:pt x="409765" y="733044"/>
                  </a:lnTo>
                  <a:close/>
                </a:path>
                <a:path w="2839720" h="746760">
                  <a:moveTo>
                    <a:pt x="476790" y="545592"/>
                  </a:moveTo>
                  <a:lnTo>
                    <a:pt x="337566" y="545592"/>
                  </a:lnTo>
                  <a:lnTo>
                    <a:pt x="513969" y="12191"/>
                  </a:lnTo>
                  <a:lnTo>
                    <a:pt x="667512" y="12191"/>
                  </a:lnTo>
                  <a:lnTo>
                    <a:pt x="476790" y="545592"/>
                  </a:lnTo>
                  <a:close/>
                </a:path>
                <a:path w="2839720" h="746760">
                  <a:moveTo>
                    <a:pt x="883919" y="733044"/>
                  </a:moveTo>
                  <a:lnTo>
                    <a:pt x="739140" y="733044"/>
                  </a:lnTo>
                  <a:lnTo>
                    <a:pt x="739140" y="12191"/>
                  </a:lnTo>
                  <a:lnTo>
                    <a:pt x="883919" y="12191"/>
                  </a:lnTo>
                  <a:lnTo>
                    <a:pt x="883919" y="733044"/>
                  </a:lnTo>
                  <a:close/>
                </a:path>
                <a:path w="2839720" h="746760">
                  <a:moveTo>
                    <a:pt x="1104614" y="733044"/>
                  </a:moveTo>
                  <a:lnTo>
                    <a:pt x="949452" y="733044"/>
                  </a:lnTo>
                  <a:lnTo>
                    <a:pt x="1227105" y="12191"/>
                  </a:lnTo>
                  <a:lnTo>
                    <a:pt x="1385601" y="12191"/>
                  </a:lnTo>
                  <a:lnTo>
                    <a:pt x="1452166" y="179831"/>
                  </a:lnTo>
                  <a:lnTo>
                    <a:pt x="1305306" y="179831"/>
                  </a:lnTo>
                  <a:lnTo>
                    <a:pt x="1208055" y="448056"/>
                  </a:lnTo>
                  <a:lnTo>
                    <a:pt x="1558668" y="448056"/>
                  </a:lnTo>
                  <a:lnTo>
                    <a:pt x="1607079" y="569975"/>
                  </a:lnTo>
                  <a:lnTo>
                    <a:pt x="1163764" y="569975"/>
                  </a:lnTo>
                  <a:lnTo>
                    <a:pt x="1104614" y="733044"/>
                  </a:lnTo>
                  <a:close/>
                </a:path>
                <a:path w="2839720" h="746760">
                  <a:moveTo>
                    <a:pt x="1558668" y="448056"/>
                  </a:moveTo>
                  <a:lnTo>
                    <a:pt x="1406366" y="448056"/>
                  </a:lnTo>
                  <a:lnTo>
                    <a:pt x="1305306" y="179831"/>
                  </a:lnTo>
                  <a:lnTo>
                    <a:pt x="1452166" y="179831"/>
                  </a:lnTo>
                  <a:lnTo>
                    <a:pt x="1558668" y="448056"/>
                  </a:lnTo>
                  <a:close/>
                </a:path>
                <a:path w="2839720" h="746760">
                  <a:moveTo>
                    <a:pt x="1671828" y="733044"/>
                  </a:moveTo>
                  <a:lnTo>
                    <a:pt x="1513713" y="733044"/>
                  </a:lnTo>
                  <a:lnTo>
                    <a:pt x="1452276" y="569975"/>
                  </a:lnTo>
                  <a:lnTo>
                    <a:pt x="1607079" y="569975"/>
                  </a:lnTo>
                  <a:lnTo>
                    <a:pt x="1671828" y="733044"/>
                  </a:lnTo>
                  <a:close/>
                </a:path>
                <a:path w="2839720" h="746760">
                  <a:moveTo>
                    <a:pt x="2272035" y="621792"/>
                  </a:moveTo>
                  <a:lnTo>
                    <a:pt x="2010346" y="621792"/>
                  </a:lnTo>
                  <a:lnTo>
                    <a:pt x="2043331" y="619988"/>
                  </a:lnTo>
                  <a:lnTo>
                    <a:pt x="2071985" y="614433"/>
                  </a:lnTo>
                  <a:lnTo>
                    <a:pt x="2116264" y="592074"/>
                  </a:lnTo>
                  <a:lnTo>
                    <a:pt x="2143006" y="559736"/>
                  </a:lnTo>
                  <a:lnTo>
                    <a:pt x="2151888" y="522255"/>
                  </a:lnTo>
                  <a:lnTo>
                    <a:pt x="2150957" y="509989"/>
                  </a:lnTo>
                  <a:lnTo>
                    <a:pt x="2128094" y="470066"/>
                  </a:lnTo>
                  <a:lnTo>
                    <a:pt x="2084736" y="447389"/>
                  </a:lnTo>
                  <a:lnTo>
                    <a:pt x="2042969" y="435256"/>
                  </a:lnTo>
                  <a:lnTo>
                    <a:pt x="1968627" y="416052"/>
                  </a:lnTo>
                  <a:lnTo>
                    <a:pt x="1914688" y="400837"/>
                  </a:lnTo>
                  <a:lnTo>
                    <a:pt x="1869447" y="383917"/>
                  </a:lnTo>
                  <a:lnTo>
                    <a:pt x="1832886" y="365300"/>
                  </a:lnTo>
                  <a:lnTo>
                    <a:pt x="1776094" y="313792"/>
                  </a:lnTo>
                  <a:lnTo>
                    <a:pt x="1755433" y="279320"/>
                  </a:lnTo>
                  <a:lnTo>
                    <a:pt x="1743024" y="241562"/>
                  </a:lnTo>
                  <a:lnTo>
                    <a:pt x="1738884" y="200501"/>
                  </a:lnTo>
                  <a:lnTo>
                    <a:pt x="1740829" y="173514"/>
                  </a:lnTo>
                  <a:lnTo>
                    <a:pt x="1754688" y="126539"/>
                  </a:lnTo>
                  <a:lnTo>
                    <a:pt x="1787207" y="75387"/>
                  </a:lnTo>
                  <a:lnTo>
                    <a:pt x="1831965" y="39019"/>
                  </a:lnTo>
                  <a:lnTo>
                    <a:pt x="1890190" y="14158"/>
                  </a:lnTo>
                  <a:lnTo>
                    <a:pt x="1960666" y="1623"/>
                  </a:lnTo>
                  <a:lnTo>
                    <a:pt x="2000440" y="0"/>
                  </a:lnTo>
                  <a:lnTo>
                    <a:pt x="2063771" y="3768"/>
                  </a:lnTo>
                  <a:lnTo>
                    <a:pt x="2118752" y="14930"/>
                  </a:lnTo>
                  <a:lnTo>
                    <a:pt x="2165394" y="33486"/>
                  </a:lnTo>
                  <a:lnTo>
                    <a:pt x="2203703" y="59435"/>
                  </a:lnTo>
                  <a:lnTo>
                    <a:pt x="2233782" y="91634"/>
                  </a:lnTo>
                  <a:lnTo>
                    <a:pt x="2250774" y="120395"/>
                  </a:lnTo>
                  <a:lnTo>
                    <a:pt x="1999107" y="120395"/>
                  </a:lnTo>
                  <a:lnTo>
                    <a:pt x="1971269" y="121967"/>
                  </a:lnTo>
                  <a:lnTo>
                    <a:pt x="1969948" y="121967"/>
                  </a:lnTo>
                  <a:lnTo>
                    <a:pt x="1943028" y="126968"/>
                  </a:lnTo>
                  <a:lnTo>
                    <a:pt x="1900523" y="146399"/>
                  </a:lnTo>
                  <a:lnTo>
                    <a:pt x="1877568" y="190881"/>
                  </a:lnTo>
                  <a:lnTo>
                    <a:pt x="1878922" y="203187"/>
                  </a:lnTo>
                  <a:lnTo>
                    <a:pt x="1917703" y="246090"/>
                  </a:lnTo>
                  <a:lnTo>
                    <a:pt x="1984283" y="270093"/>
                  </a:lnTo>
                  <a:lnTo>
                    <a:pt x="2081685" y="295026"/>
                  </a:lnTo>
                  <a:lnTo>
                    <a:pt x="2124241" y="307859"/>
                  </a:lnTo>
                  <a:lnTo>
                    <a:pt x="2188654" y="334232"/>
                  </a:lnTo>
                  <a:lnTo>
                    <a:pt x="2233862" y="366152"/>
                  </a:lnTo>
                  <a:lnTo>
                    <a:pt x="2267997" y="407860"/>
                  </a:lnTo>
                  <a:lnTo>
                    <a:pt x="2289512" y="460021"/>
                  </a:lnTo>
                  <a:lnTo>
                    <a:pt x="2296621" y="522255"/>
                  </a:lnTo>
                  <a:lnTo>
                    <a:pt x="2296668" y="523112"/>
                  </a:lnTo>
                  <a:lnTo>
                    <a:pt x="2294523" y="553759"/>
                  </a:lnTo>
                  <a:lnTo>
                    <a:pt x="2288083" y="583406"/>
                  </a:lnTo>
                  <a:lnTo>
                    <a:pt x="2277339" y="612052"/>
                  </a:lnTo>
                  <a:lnTo>
                    <a:pt x="2272035" y="621792"/>
                  </a:lnTo>
                  <a:close/>
                </a:path>
                <a:path w="2839720" h="746760">
                  <a:moveTo>
                    <a:pt x="2130552" y="224028"/>
                  </a:moveTo>
                  <a:lnTo>
                    <a:pt x="2115966" y="176641"/>
                  </a:lnTo>
                  <a:lnTo>
                    <a:pt x="2090737" y="144684"/>
                  </a:lnTo>
                  <a:lnTo>
                    <a:pt x="2052566" y="126539"/>
                  </a:lnTo>
                  <a:lnTo>
                    <a:pt x="1999107" y="120395"/>
                  </a:lnTo>
                  <a:lnTo>
                    <a:pt x="2250774" y="120395"/>
                  </a:lnTo>
                  <a:lnTo>
                    <a:pt x="2255734" y="128789"/>
                  </a:lnTo>
                  <a:lnTo>
                    <a:pt x="2269578" y="170891"/>
                  </a:lnTo>
                  <a:lnTo>
                    <a:pt x="2275332" y="217931"/>
                  </a:lnTo>
                  <a:lnTo>
                    <a:pt x="2130552" y="224028"/>
                  </a:lnTo>
                  <a:close/>
                </a:path>
                <a:path w="2839720" h="746760">
                  <a:moveTo>
                    <a:pt x="2008441" y="746760"/>
                  </a:moveTo>
                  <a:lnTo>
                    <a:pt x="1956390" y="744220"/>
                  </a:lnTo>
                  <a:lnTo>
                    <a:pt x="1909395" y="736591"/>
                  </a:lnTo>
                  <a:lnTo>
                    <a:pt x="1867461" y="723861"/>
                  </a:lnTo>
                  <a:lnTo>
                    <a:pt x="1830593" y="706014"/>
                  </a:lnTo>
                  <a:lnTo>
                    <a:pt x="1798796" y="683037"/>
                  </a:lnTo>
                  <a:lnTo>
                    <a:pt x="1765914" y="647499"/>
                  </a:lnTo>
                  <a:lnTo>
                    <a:pt x="1740408" y="604611"/>
                  </a:lnTo>
                  <a:lnTo>
                    <a:pt x="1722259" y="554383"/>
                  </a:lnTo>
                  <a:lnTo>
                    <a:pt x="1711452" y="496824"/>
                  </a:lnTo>
                  <a:lnTo>
                    <a:pt x="1853184" y="483108"/>
                  </a:lnTo>
                  <a:lnTo>
                    <a:pt x="1861240" y="516591"/>
                  </a:lnTo>
                  <a:lnTo>
                    <a:pt x="1872555" y="545306"/>
                  </a:lnTo>
                  <a:lnTo>
                    <a:pt x="1904999" y="588359"/>
                  </a:lnTo>
                  <a:lnTo>
                    <a:pt x="1950886" y="613505"/>
                  </a:lnTo>
                  <a:lnTo>
                    <a:pt x="2010346" y="621792"/>
                  </a:lnTo>
                  <a:lnTo>
                    <a:pt x="2272035" y="621792"/>
                  </a:lnTo>
                  <a:lnTo>
                    <a:pt x="2262282" y="639699"/>
                  </a:lnTo>
                  <a:lnTo>
                    <a:pt x="2220801" y="687121"/>
                  </a:lnTo>
                  <a:lnTo>
                    <a:pt x="2165032" y="720471"/>
                  </a:lnTo>
                  <a:lnTo>
                    <a:pt x="2094452" y="740187"/>
                  </a:lnTo>
                  <a:lnTo>
                    <a:pt x="2053375" y="745116"/>
                  </a:lnTo>
                  <a:lnTo>
                    <a:pt x="2008441" y="746760"/>
                  </a:lnTo>
                  <a:close/>
                </a:path>
                <a:path w="2839720" h="746760">
                  <a:moveTo>
                    <a:pt x="2839212" y="733044"/>
                  </a:moveTo>
                  <a:lnTo>
                    <a:pt x="2694432" y="733044"/>
                  </a:lnTo>
                  <a:lnTo>
                    <a:pt x="2694432" y="12191"/>
                  </a:lnTo>
                  <a:lnTo>
                    <a:pt x="2839212" y="12191"/>
                  </a:lnTo>
                  <a:lnTo>
                    <a:pt x="2839212" y="733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8736" y="3161658"/>
            <a:ext cx="6999605" cy="16351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183005" marR="5080" indent="-1170940">
              <a:lnSpc>
                <a:spcPct val="100600"/>
              </a:lnSpc>
              <a:spcBef>
                <a:spcPts val="90"/>
              </a:spcBef>
            </a:pPr>
            <a:r>
              <a:rPr dirty="0" sz="5250" spc="-375">
                <a:solidFill>
                  <a:srgbClr val="5D8223"/>
                </a:solidFill>
              </a:rPr>
              <a:t>DISEÑO</a:t>
            </a:r>
            <a:r>
              <a:rPr dirty="0" sz="5250" spc="-50">
                <a:solidFill>
                  <a:srgbClr val="5D8223"/>
                </a:solidFill>
              </a:rPr>
              <a:t> </a:t>
            </a:r>
            <a:r>
              <a:rPr dirty="0" sz="5250" spc="-175">
                <a:solidFill>
                  <a:srgbClr val="5D8223"/>
                </a:solidFill>
              </a:rPr>
              <a:t>GEOMÉTRICO </a:t>
            </a:r>
            <a:r>
              <a:rPr dirty="0" sz="5250" spc="-385">
                <a:solidFill>
                  <a:srgbClr val="5D8223"/>
                </a:solidFill>
              </a:rPr>
              <a:t>DE</a:t>
            </a:r>
            <a:r>
              <a:rPr dirty="0" sz="5250" spc="-65">
                <a:solidFill>
                  <a:srgbClr val="5D8223"/>
                </a:solidFill>
              </a:rPr>
              <a:t> </a:t>
            </a:r>
            <a:r>
              <a:rPr dirty="0" sz="5250" spc="-385">
                <a:solidFill>
                  <a:srgbClr val="5D8223"/>
                </a:solidFill>
              </a:rPr>
              <a:t>CARRETERAS</a:t>
            </a:r>
            <a:endParaRPr sz="5250"/>
          </a:p>
        </p:txBody>
      </p:sp>
      <p:sp>
        <p:nvSpPr>
          <p:cNvPr id="6" name="object 6" descr=""/>
          <p:cNvSpPr txBox="1"/>
          <p:nvPr/>
        </p:nvSpPr>
        <p:spPr>
          <a:xfrm>
            <a:off x="1675872" y="5563883"/>
            <a:ext cx="7045325" cy="1573530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4400" spc="-555" b="1">
                <a:solidFill>
                  <a:srgbClr val="5D8223"/>
                </a:solidFill>
                <a:latin typeface="Tahoma"/>
                <a:cs typeface="Tahoma"/>
              </a:rPr>
              <a:t>YULIETH</a:t>
            </a:r>
            <a:r>
              <a:rPr dirty="0" sz="4400" spc="-5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4400" spc="-509" b="1">
                <a:solidFill>
                  <a:srgbClr val="5D8223"/>
                </a:solidFill>
                <a:latin typeface="Tahoma"/>
                <a:cs typeface="Tahoma"/>
              </a:rPr>
              <a:t>PÉREZ</a:t>
            </a:r>
            <a:r>
              <a:rPr dirty="0" sz="4400" spc="-8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4400" spc="-320" b="1">
                <a:solidFill>
                  <a:srgbClr val="5D8223"/>
                </a:solidFill>
                <a:latin typeface="Tahoma"/>
                <a:cs typeface="Tahoma"/>
              </a:rPr>
              <a:t>HERNANDEZ</a:t>
            </a:r>
            <a:endParaRPr sz="4400">
              <a:latin typeface="Tahoma"/>
              <a:cs typeface="Tahoma"/>
            </a:endParaRPr>
          </a:p>
          <a:p>
            <a:pPr marL="66040" marR="55880" indent="485775">
              <a:lnSpc>
                <a:spcPct val="121600"/>
              </a:lnSpc>
              <a:spcBef>
                <a:spcPts val="45"/>
              </a:spcBef>
              <a:tabLst>
                <a:tab pos="679450" algn="l"/>
                <a:tab pos="2903220" algn="l"/>
                <a:tab pos="3143250" algn="l"/>
                <a:tab pos="3390265" algn="l"/>
              </a:tabLst>
            </a:pPr>
            <a:r>
              <a:rPr dirty="0" sz="1950" spc="-135" b="1">
                <a:solidFill>
                  <a:srgbClr val="5D8223"/>
                </a:solidFill>
                <a:latin typeface="Tahoma"/>
                <a:cs typeface="Tahoma"/>
              </a:rPr>
              <a:t>INGENIERO</a:t>
            </a:r>
            <a:r>
              <a:rPr dirty="0" sz="1950" spc="3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5" b="1">
                <a:solidFill>
                  <a:srgbClr val="5D8223"/>
                </a:solidFill>
                <a:latin typeface="Tahoma"/>
                <a:cs typeface="Tahoma"/>
              </a:rPr>
              <a:t>CIVIL</a:t>
            </a:r>
            <a:r>
              <a:rPr dirty="0" sz="1950" spc="1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50" b="1">
                <a:solidFill>
                  <a:srgbClr val="5D8223"/>
                </a:solidFill>
                <a:latin typeface="Tahoma"/>
                <a:cs typeface="Tahoma"/>
              </a:rPr>
              <a:t>-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60" b="1">
                <a:solidFill>
                  <a:srgbClr val="5D8223"/>
                </a:solidFill>
                <a:latin typeface="Tahoma"/>
                <a:cs typeface="Tahoma"/>
              </a:rPr>
              <a:t>UNIVERSIDAD</a:t>
            </a:r>
            <a:r>
              <a:rPr dirty="0" sz="1950" spc="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5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" b="1">
                <a:solidFill>
                  <a:srgbClr val="5D8223"/>
                </a:solidFill>
                <a:latin typeface="Tahoma"/>
                <a:cs typeface="Tahoma"/>
              </a:rPr>
              <a:t>CARTAGENA </a:t>
            </a:r>
            <a:r>
              <a:rPr dirty="0" sz="1950" spc="-20" b="1">
                <a:solidFill>
                  <a:srgbClr val="5D8223"/>
                </a:solidFill>
                <a:latin typeface="Tahoma"/>
                <a:cs typeface="Tahoma"/>
              </a:rPr>
              <a:t>ESP.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05" b="1">
                <a:solidFill>
                  <a:srgbClr val="5D8223"/>
                </a:solidFill>
                <a:latin typeface="Tahoma"/>
                <a:cs typeface="Tahoma"/>
              </a:rPr>
              <a:t>EN</a:t>
            </a:r>
            <a:r>
              <a:rPr dirty="0" sz="1950" spc="-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0" b="1">
                <a:solidFill>
                  <a:srgbClr val="5D8223"/>
                </a:solidFill>
                <a:latin typeface="Tahoma"/>
                <a:cs typeface="Tahoma"/>
              </a:rPr>
              <a:t>VIAS</a:t>
            </a:r>
            <a:r>
              <a:rPr dirty="0" sz="1950" spc="-3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265" b="1">
                <a:solidFill>
                  <a:srgbClr val="5D8223"/>
                </a:solidFill>
                <a:latin typeface="Tahoma"/>
                <a:cs typeface="Tahoma"/>
              </a:rPr>
              <a:t>TERRESTRES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50" b="1">
                <a:solidFill>
                  <a:srgbClr val="5D8223"/>
                </a:solidFill>
                <a:latin typeface="Tahoma"/>
                <a:cs typeface="Tahoma"/>
              </a:rPr>
              <a:t>-</a:t>
            </a:r>
            <a:r>
              <a:rPr dirty="0" sz="1950" b="1">
                <a:solidFill>
                  <a:srgbClr val="5D8223"/>
                </a:solidFill>
                <a:latin typeface="Tahoma"/>
                <a:cs typeface="Tahoma"/>
              </a:rPr>
              <a:t>	</a:t>
            </a:r>
            <a:r>
              <a:rPr dirty="0" sz="1950" spc="-160" b="1">
                <a:solidFill>
                  <a:srgbClr val="5D8223"/>
                </a:solidFill>
                <a:latin typeface="Tahoma"/>
                <a:cs typeface="Tahoma"/>
              </a:rPr>
              <a:t>UNIVERSIDAD</a:t>
            </a:r>
            <a:r>
              <a:rPr dirty="0" sz="1950" spc="10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40" b="1">
                <a:solidFill>
                  <a:srgbClr val="5D8223"/>
                </a:solidFill>
                <a:latin typeface="Tahoma"/>
                <a:cs typeface="Tahoma"/>
              </a:rPr>
              <a:t>DE</a:t>
            </a:r>
            <a:r>
              <a:rPr dirty="0" sz="1950" spc="15" b="1">
                <a:solidFill>
                  <a:srgbClr val="5D8223"/>
                </a:solidFill>
                <a:latin typeface="Tahoma"/>
                <a:cs typeface="Tahoma"/>
              </a:rPr>
              <a:t> </a:t>
            </a:r>
            <a:r>
              <a:rPr dirty="0" sz="1950" spc="-10" b="1">
                <a:solidFill>
                  <a:srgbClr val="5D8223"/>
                </a:solidFill>
                <a:latin typeface="Tahoma"/>
                <a:cs typeface="Tahoma"/>
              </a:rPr>
              <a:t>CARTAGENA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99488" y="1589532"/>
            <a:ext cx="7862570" cy="5657215"/>
            <a:chOff x="1999488" y="1589532"/>
            <a:chExt cx="7862570" cy="56572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6944" y="3273551"/>
              <a:ext cx="4594859" cy="397306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1589532"/>
              <a:ext cx="4369308" cy="34076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904" rIns="0" bIns="0" rtlCol="0" vert="horz">
            <a:spAutoFit/>
          </a:bodyPr>
          <a:lstStyle/>
          <a:p>
            <a:pPr marL="3563620" marR="5080" indent="-1638300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CARRETERA</a:t>
            </a:r>
            <a:r>
              <a:rPr dirty="0" spc="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dirty="0" spc="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000000"/>
                </a:solidFill>
                <a:latin typeface="Arial"/>
                <a:cs typeface="Arial"/>
              </a:rPr>
              <a:t>TERRENO ONDULADO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01595" y="7285803"/>
            <a:ext cx="8763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spc="-50" b="1"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455164" y="1351787"/>
            <a:ext cx="7416165" cy="5901055"/>
            <a:chOff x="2455164" y="1351787"/>
            <a:chExt cx="7416165" cy="59010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403" y="4181856"/>
              <a:ext cx="4733543" cy="307085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5164" y="1351787"/>
              <a:ext cx="5049012" cy="28407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904" rIns="0" bIns="0" rtlCol="0" vert="horz">
            <a:spAutoFit/>
          </a:bodyPr>
          <a:lstStyle/>
          <a:p>
            <a:pPr marL="3379470" marR="5080" indent="-1454150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CARRETERA</a:t>
            </a:r>
            <a:r>
              <a:rPr dirty="0" spc="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dirty="0" spc="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000000"/>
                </a:solidFill>
                <a:latin typeface="Arial"/>
                <a:cs typeface="Arial"/>
              </a:rPr>
              <a:t>TERRENO MONTAÑOSO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39695" y="1379220"/>
            <a:ext cx="7615555" cy="6273165"/>
            <a:chOff x="2139695" y="1379220"/>
            <a:chExt cx="7615555" cy="62731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695" y="1379220"/>
              <a:ext cx="4910327" cy="352501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9" y="4174236"/>
              <a:ext cx="5198364" cy="34777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904" rIns="0" bIns="0" rtlCol="0" vert="horz">
            <a:spAutoFit/>
          </a:bodyPr>
          <a:lstStyle/>
          <a:p>
            <a:pPr marL="3428365" marR="5080" indent="-1503045">
              <a:lnSpc>
                <a:spcPct val="100600"/>
              </a:lnSpc>
              <a:spcBef>
                <a:spcPts val="90"/>
              </a:spcBef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CARRETERA</a:t>
            </a:r>
            <a:r>
              <a:rPr dirty="0" spc="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EN</a:t>
            </a:r>
            <a:r>
              <a:rPr dirty="0" spc="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pc="-10">
                <a:solidFill>
                  <a:srgbClr val="000000"/>
                </a:solidFill>
                <a:latin typeface="Arial"/>
                <a:cs typeface="Arial"/>
              </a:rPr>
              <a:t>TERRENO ESCARPADO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79953" y="1648967"/>
            <a:ext cx="6280150" cy="841375"/>
          </a:xfrm>
          <a:custGeom>
            <a:avLst/>
            <a:gdLst/>
            <a:ahLst/>
            <a:cxnLst/>
            <a:rect l="l" t="t" r="r" b="b"/>
            <a:pathLst>
              <a:path w="6280150" h="841375">
                <a:moveTo>
                  <a:pt x="431673" y="821436"/>
                </a:moveTo>
                <a:lnTo>
                  <a:pt x="286893" y="821436"/>
                </a:lnTo>
                <a:lnTo>
                  <a:pt x="0" y="19812"/>
                </a:lnTo>
                <a:lnTo>
                  <a:pt x="155733" y="19812"/>
                </a:lnTo>
                <a:lnTo>
                  <a:pt x="359663" y="589311"/>
                </a:lnTo>
                <a:lnTo>
                  <a:pt x="515409" y="589311"/>
                </a:lnTo>
                <a:lnTo>
                  <a:pt x="431673" y="821436"/>
                </a:lnTo>
                <a:close/>
              </a:path>
              <a:path w="6280150" h="841375">
                <a:moveTo>
                  <a:pt x="515409" y="589311"/>
                </a:moveTo>
                <a:lnTo>
                  <a:pt x="359663" y="589311"/>
                </a:lnTo>
                <a:lnTo>
                  <a:pt x="565023" y="19812"/>
                </a:lnTo>
                <a:lnTo>
                  <a:pt x="720852" y="19812"/>
                </a:lnTo>
                <a:lnTo>
                  <a:pt x="515409" y="589311"/>
                </a:lnTo>
                <a:close/>
              </a:path>
              <a:path w="6280150" h="841375">
                <a:moveTo>
                  <a:pt x="1280922" y="821436"/>
                </a:moveTo>
                <a:lnTo>
                  <a:pt x="842010" y="821436"/>
                </a:lnTo>
                <a:lnTo>
                  <a:pt x="842010" y="19812"/>
                </a:lnTo>
                <a:lnTo>
                  <a:pt x="1280922" y="19812"/>
                </a:lnTo>
                <a:lnTo>
                  <a:pt x="1280922" y="167640"/>
                </a:lnTo>
                <a:lnTo>
                  <a:pt x="994410" y="167640"/>
                </a:lnTo>
                <a:lnTo>
                  <a:pt x="994410" y="312419"/>
                </a:lnTo>
                <a:lnTo>
                  <a:pt x="1280922" y="312419"/>
                </a:lnTo>
                <a:lnTo>
                  <a:pt x="1280922" y="460248"/>
                </a:lnTo>
                <a:lnTo>
                  <a:pt x="994410" y="460248"/>
                </a:lnTo>
                <a:lnTo>
                  <a:pt x="994410" y="672084"/>
                </a:lnTo>
                <a:lnTo>
                  <a:pt x="1280922" y="672084"/>
                </a:lnTo>
                <a:lnTo>
                  <a:pt x="1280922" y="821436"/>
                </a:lnTo>
                <a:close/>
              </a:path>
              <a:path w="6280150" h="841375">
                <a:moveTo>
                  <a:pt x="1797558" y="821436"/>
                </a:moveTo>
                <a:lnTo>
                  <a:pt x="1421130" y="821436"/>
                </a:lnTo>
                <a:lnTo>
                  <a:pt x="1421130" y="19812"/>
                </a:lnTo>
                <a:lnTo>
                  <a:pt x="1573530" y="19812"/>
                </a:lnTo>
                <a:lnTo>
                  <a:pt x="1573530" y="675132"/>
                </a:lnTo>
                <a:lnTo>
                  <a:pt x="1797558" y="675132"/>
                </a:lnTo>
                <a:lnTo>
                  <a:pt x="1797558" y="821436"/>
                </a:lnTo>
                <a:close/>
              </a:path>
              <a:path w="6280150" h="841375">
                <a:moveTo>
                  <a:pt x="2294001" y="841248"/>
                </a:moveTo>
                <a:lnTo>
                  <a:pt x="2243574" y="838710"/>
                </a:lnTo>
                <a:lnTo>
                  <a:pt x="2195651" y="831094"/>
                </a:lnTo>
                <a:lnTo>
                  <a:pt x="2150230" y="818394"/>
                </a:lnTo>
                <a:lnTo>
                  <a:pt x="2107306" y="800606"/>
                </a:lnTo>
                <a:lnTo>
                  <a:pt x="2066876" y="777724"/>
                </a:lnTo>
                <a:lnTo>
                  <a:pt x="2028938" y="749744"/>
                </a:lnTo>
                <a:lnTo>
                  <a:pt x="1993487" y="716661"/>
                </a:lnTo>
                <a:lnTo>
                  <a:pt x="1961722" y="680102"/>
                </a:lnTo>
                <a:lnTo>
                  <a:pt x="1934844" y="641621"/>
                </a:lnTo>
                <a:lnTo>
                  <a:pt x="1912853" y="601219"/>
                </a:lnTo>
                <a:lnTo>
                  <a:pt x="1895749" y="558898"/>
                </a:lnTo>
                <a:lnTo>
                  <a:pt x="1883531" y="514658"/>
                </a:lnTo>
                <a:lnTo>
                  <a:pt x="1876201" y="468503"/>
                </a:lnTo>
                <a:lnTo>
                  <a:pt x="1873893" y="423100"/>
                </a:lnTo>
                <a:lnTo>
                  <a:pt x="1873854" y="422338"/>
                </a:lnTo>
                <a:lnTo>
                  <a:pt x="1873758" y="420433"/>
                </a:lnTo>
                <a:lnTo>
                  <a:pt x="1877117" y="366154"/>
                </a:lnTo>
                <a:lnTo>
                  <a:pt x="1877240" y="364157"/>
                </a:lnTo>
                <a:lnTo>
                  <a:pt x="1887688" y="310193"/>
                </a:lnTo>
                <a:lnTo>
                  <a:pt x="1905101" y="258533"/>
                </a:lnTo>
                <a:lnTo>
                  <a:pt x="1929479" y="209168"/>
                </a:lnTo>
                <a:lnTo>
                  <a:pt x="1959963" y="163518"/>
                </a:lnTo>
                <a:lnTo>
                  <a:pt x="1995689" y="122860"/>
                </a:lnTo>
                <a:lnTo>
                  <a:pt x="2036648" y="87185"/>
                </a:lnTo>
                <a:lnTo>
                  <a:pt x="2082831" y="56483"/>
                </a:lnTo>
                <a:lnTo>
                  <a:pt x="2132553" y="31838"/>
                </a:lnTo>
                <a:lnTo>
                  <a:pt x="2184142" y="14204"/>
                </a:lnTo>
                <a:lnTo>
                  <a:pt x="2237605" y="3588"/>
                </a:lnTo>
                <a:lnTo>
                  <a:pt x="2292953" y="0"/>
                </a:lnTo>
                <a:lnTo>
                  <a:pt x="2340714" y="2548"/>
                </a:lnTo>
                <a:lnTo>
                  <a:pt x="2386518" y="10112"/>
                </a:lnTo>
                <a:lnTo>
                  <a:pt x="2430365" y="22690"/>
                </a:lnTo>
                <a:lnTo>
                  <a:pt x="2472258" y="40284"/>
                </a:lnTo>
                <a:lnTo>
                  <a:pt x="2512199" y="62894"/>
                </a:lnTo>
                <a:lnTo>
                  <a:pt x="2550188" y="90518"/>
                </a:lnTo>
                <a:lnTo>
                  <a:pt x="2586227" y="123158"/>
                </a:lnTo>
                <a:lnTo>
                  <a:pt x="2608367" y="147828"/>
                </a:lnTo>
                <a:lnTo>
                  <a:pt x="2290762" y="147828"/>
                </a:lnTo>
                <a:lnTo>
                  <a:pt x="2237327" y="152722"/>
                </a:lnTo>
                <a:lnTo>
                  <a:pt x="2188321" y="167270"/>
                </a:lnTo>
                <a:lnTo>
                  <a:pt x="2143744" y="191480"/>
                </a:lnTo>
                <a:lnTo>
                  <a:pt x="2103596" y="225361"/>
                </a:lnTo>
                <a:lnTo>
                  <a:pt x="2070397" y="266761"/>
                </a:lnTo>
                <a:lnTo>
                  <a:pt x="2046672" y="313384"/>
                </a:lnTo>
                <a:lnTo>
                  <a:pt x="2032431" y="365240"/>
                </a:lnTo>
                <a:lnTo>
                  <a:pt x="2027840" y="420433"/>
                </a:lnTo>
                <a:lnTo>
                  <a:pt x="2027739" y="423100"/>
                </a:lnTo>
                <a:lnTo>
                  <a:pt x="2031416" y="472126"/>
                </a:lnTo>
                <a:lnTo>
                  <a:pt x="2031509" y="473373"/>
                </a:lnTo>
                <a:lnTo>
                  <a:pt x="2042986" y="519950"/>
                </a:lnTo>
                <a:lnTo>
                  <a:pt x="2062102" y="562070"/>
                </a:lnTo>
                <a:lnTo>
                  <a:pt x="2088849" y="599732"/>
                </a:lnTo>
                <a:lnTo>
                  <a:pt x="2123217" y="632936"/>
                </a:lnTo>
                <a:lnTo>
                  <a:pt x="2161722" y="659438"/>
                </a:lnTo>
                <a:lnTo>
                  <a:pt x="2202942" y="678358"/>
                </a:lnTo>
                <a:lnTo>
                  <a:pt x="2246876" y="689688"/>
                </a:lnTo>
                <a:lnTo>
                  <a:pt x="2293524" y="693420"/>
                </a:lnTo>
                <a:lnTo>
                  <a:pt x="2611641" y="693420"/>
                </a:lnTo>
                <a:lnTo>
                  <a:pt x="2587847" y="719899"/>
                </a:lnTo>
                <a:lnTo>
                  <a:pt x="2552215" y="752114"/>
                </a:lnTo>
                <a:lnTo>
                  <a:pt x="2514471" y="779363"/>
                </a:lnTo>
                <a:lnTo>
                  <a:pt x="2474612" y="801650"/>
                </a:lnTo>
                <a:lnTo>
                  <a:pt x="2432638" y="818979"/>
                </a:lnTo>
                <a:lnTo>
                  <a:pt x="2388545" y="831353"/>
                </a:lnTo>
                <a:lnTo>
                  <a:pt x="2342735" y="838710"/>
                </a:lnTo>
                <a:lnTo>
                  <a:pt x="2343592" y="838710"/>
                </a:lnTo>
                <a:lnTo>
                  <a:pt x="2294001" y="841248"/>
                </a:lnTo>
                <a:close/>
              </a:path>
              <a:path w="6280150" h="841375">
                <a:moveTo>
                  <a:pt x="2611641" y="693420"/>
                </a:moveTo>
                <a:lnTo>
                  <a:pt x="2293524" y="693420"/>
                </a:lnTo>
                <a:lnTo>
                  <a:pt x="2345815" y="688563"/>
                </a:lnTo>
                <a:lnTo>
                  <a:pt x="2394096" y="673858"/>
                </a:lnTo>
                <a:lnTo>
                  <a:pt x="2438359" y="649311"/>
                </a:lnTo>
                <a:lnTo>
                  <a:pt x="2478595" y="614934"/>
                </a:lnTo>
                <a:lnTo>
                  <a:pt x="2512029" y="573410"/>
                </a:lnTo>
                <a:lnTo>
                  <a:pt x="2535900" y="527280"/>
                </a:lnTo>
                <a:lnTo>
                  <a:pt x="2550216" y="476541"/>
                </a:lnTo>
                <a:lnTo>
                  <a:pt x="2554821" y="423100"/>
                </a:lnTo>
                <a:lnTo>
                  <a:pt x="2554919" y="420433"/>
                </a:lnTo>
                <a:lnTo>
                  <a:pt x="2550180" y="366154"/>
                </a:lnTo>
                <a:lnTo>
                  <a:pt x="2535757" y="315479"/>
                </a:lnTo>
                <a:lnTo>
                  <a:pt x="2511708" y="269180"/>
                </a:lnTo>
                <a:lnTo>
                  <a:pt x="2478024" y="227266"/>
                </a:lnTo>
                <a:lnTo>
                  <a:pt x="2437486" y="192565"/>
                </a:lnTo>
                <a:lnTo>
                  <a:pt x="2392751" y="167759"/>
                </a:lnTo>
                <a:lnTo>
                  <a:pt x="2343432" y="152722"/>
                </a:lnTo>
                <a:lnTo>
                  <a:pt x="2342531" y="152722"/>
                </a:lnTo>
                <a:lnTo>
                  <a:pt x="2290762" y="147828"/>
                </a:lnTo>
                <a:lnTo>
                  <a:pt x="2608367" y="147828"/>
                </a:lnTo>
                <a:lnTo>
                  <a:pt x="2618786" y="159437"/>
                </a:lnTo>
                <a:lnTo>
                  <a:pt x="2646330" y="197900"/>
                </a:lnTo>
                <a:lnTo>
                  <a:pt x="2668863" y="238552"/>
                </a:lnTo>
                <a:lnTo>
                  <a:pt x="2686386" y="281394"/>
                </a:lnTo>
                <a:lnTo>
                  <a:pt x="2698900" y="326430"/>
                </a:lnTo>
                <a:lnTo>
                  <a:pt x="2706407" y="373665"/>
                </a:lnTo>
                <a:lnTo>
                  <a:pt x="2708775" y="420433"/>
                </a:lnTo>
                <a:lnTo>
                  <a:pt x="2708871" y="422338"/>
                </a:lnTo>
                <a:lnTo>
                  <a:pt x="2706442" y="472126"/>
                </a:lnTo>
                <a:lnTo>
                  <a:pt x="2699038" y="518947"/>
                </a:lnTo>
                <a:lnTo>
                  <a:pt x="2686694" y="563559"/>
                </a:lnTo>
                <a:lnTo>
                  <a:pt x="2669406" y="605962"/>
                </a:lnTo>
                <a:lnTo>
                  <a:pt x="2647171" y="646154"/>
                </a:lnTo>
                <a:lnTo>
                  <a:pt x="2619986" y="684134"/>
                </a:lnTo>
                <a:lnTo>
                  <a:pt x="2611641" y="693420"/>
                </a:lnTo>
                <a:close/>
              </a:path>
              <a:path w="6280150" h="841375">
                <a:moveTo>
                  <a:pt x="3237928" y="841248"/>
                </a:moveTo>
                <a:lnTo>
                  <a:pt x="3185875" y="838838"/>
                </a:lnTo>
                <a:lnTo>
                  <a:pt x="3136588" y="831607"/>
                </a:lnTo>
                <a:lnTo>
                  <a:pt x="3090069" y="819549"/>
                </a:lnTo>
                <a:lnTo>
                  <a:pt x="3046318" y="802659"/>
                </a:lnTo>
                <a:lnTo>
                  <a:pt x="3005339" y="780932"/>
                </a:lnTo>
                <a:lnTo>
                  <a:pt x="2967132" y="754363"/>
                </a:lnTo>
                <a:lnTo>
                  <a:pt x="2931699" y="722947"/>
                </a:lnTo>
                <a:lnTo>
                  <a:pt x="2900086" y="687777"/>
                </a:lnTo>
                <a:lnTo>
                  <a:pt x="2873336" y="649867"/>
                </a:lnTo>
                <a:lnTo>
                  <a:pt x="2851450" y="609220"/>
                </a:lnTo>
                <a:lnTo>
                  <a:pt x="2834428" y="565837"/>
                </a:lnTo>
                <a:lnTo>
                  <a:pt x="2822269" y="519720"/>
                </a:lnTo>
                <a:lnTo>
                  <a:pt x="2814973" y="470871"/>
                </a:lnTo>
                <a:lnTo>
                  <a:pt x="2812542" y="419290"/>
                </a:lnTo>
                <a:lnTo>
                  <a:pt x="2815935" y="361086"/>
                </a:lnTo>
                <a:lnTo>
                  <a:pt x="2826115" y="306204"/>
                </a:lnTo>
                <a:lnTo>
                  <a:pt x="2843081" y="254644"/>
                </a:lnTo>
                <a:lnTo>
                  <a:pt x="2866834" y="206406"/>
                </a:lnTo>
                <a:lnTo>
                  <a:pt x="2896909" y="162169"/>
                </a:lnTo>
                <a:lnTo>
                  <a:pt x="2932842" y="122467"/>
                </a:lnTo>
                <a:lnTo>
                  <a:pt x="2974633" y="87302"/>
                </a:lnTo>
                <a:lnTo>
                  <a:pt x="3022282" y="56673"/>
                </a:lnTo>
                <a:lnTo>
                  <a:pt x="3063371" y="36304"/>
                </a:lnTo>
                <a:lnTo>
                  <a:pt x="3105709" y="20457"/>
                </a:lnTo>
                <a:lnTo>
                  <a:pt x="3149285" y="9127"/>
                </a:lnTo>
                <a:lnTo>
                  <a:pt x="3194092" y="2309"/>
                </a:lnTo>
                <a:lnTo>
                  <a:pt x="3240119" y="0"/>
                </a:lnTo>
                <a:lnTo>
                  <a:pt x="3289304" y="2677"/>
                </a:lnTo>
                <a:lnTo>
                  <a:pt x="3337560" y="10560"/>
                </a:lnTo>
                <a:lnTo>
                  <a:pt x="3384887" y="23641"/>
                </a:lnTo>
                <a:lnTo>
                  <a:pt x="3431286" y="41910"/>
                </a:lnTo>
                <a:lnTo>
                  <a:pt x="3475687" y="65092"/>
                </a:lnTo>
                <a:lnTo>
                  <a:pt x="3516892" y="92642"/>
                </a:lnTo>
                <a:lnTo>
                  <a:pt x="3554917" y="124567"/>
                </a:lnTo>
                <a:lnTo>
                  <a:pt x="3577252" y="147828"/>
                </a:lnTo>
                <a:lnTo>
                  <a:pt x="3238404" y="147828"/>
                </a:lnTo>
                <a:lnTo>
                  <a:pt x="3183292" y="152775"/>
                </a:lnTo>
                <a:lnTo>
                  <a:pt x="3132689" y="167473"/>
                </a:lnTo>
                <a:lnTo>
                  <a:pt x="3086604" y="191922"/>
                </a:lnTo>
                <a:lnTo>
                  <a:pt x="3045047" y="226123"/>
                </a:lnTo>
                <a:lnTo>
                  <a:pt x="3010668" y="267539"/>
                </a:lnTo>
                <a:lnTo>
                  <a:pt x="2986111" y="313491"/>
                </a:lnTo>
                <a:lnTo>
                  <a:pt x="2971377" y="363980"/>
                </a:lnTo>
                <a:lnTo>
                  <a:pt x="2966466" y="419004"/>
                </a:lnTo>
                <a:lnTo>
                  <a:pt x="2968644" y="457883"/>
                </a:lnTo>
                <a:lnTo>
                  <a:pt x="2986075" y="528853"/>
                </a:lnTo>
                <a:lnTo>
                  <a:pt x="3020545" y="590267"/>
                </a:lnTo>
                <a:lnTo>
                  <a:pt x="3069733" y="638910"/>
                </a:lnTo>
                <a:lnTo>
                  <a:pt x="3132442" y="673663"/>
                </a:lnTo>
                <a:lnTo>
                  <a:pt x="3203099" y="691275"/>
                </a:lnTo>
                <a:lnTo>
                  <a:pt x="3241071" y="693420"/>
                </a:lnTo>
                <a:lnTo>
                  <a:pt x="3579496" y="693420"/>
                </a:lnTo>
                <a:lnTo>
                  <a:pt x="3542636" y="727259"/>
                </a:lnTo>
                <a:lnTo>
                  <a:pt x="3500056" y="760773"/>
                </a:lnTo>
                <a:lnTo>
                  <a:pt x="3458691" y="787591"/>
                </a:lnTo>
                <a:lnTo>
                  <a:pt x="3418522" y="807720"/>
                </a:lnTo>
                <a:lnTo>
                  <a:pt x="3377553" y="822401"/>
                </a:lnTo>
                <a:lnTo>
                  <a:pt x="3333797" y="832877"/>
                </a:lnTo>
                <a:lnTo>
                  <a:pt x="3287256" y="839156"/>
                </a:lnTo>
                <a:lnTo>
                  <a:pt x="3237928" y="841248"/>
                </a:lnTo>
                <a:close/>
              </a:path>
              <a:path w="6280150" h="841375">
                <a:moveTo>
                  <a:pt x="3483102" y="262509"/>
                </a:moveTo>
                <a:lnTo>
                  <a:pt x="3446104" y="227496"/>
                </a:lnTo>
                <a:lnTo>
                  <a:pt x="3407597" y="198846"/>
                </a:lnTo>
                <a:lnTo>
                  <a:pt x="3367575" y="176557"/>
                </a:lnTo>
                <a:lnTo>
                  <a:pt x="3326038" y="160626"/>
                </a:lnTo>
                <a:lnTo>
                  <a:pt x="3282982" y="151051"/>
                </a:lnTo>
                <a:lnTo>
                  <a:pt x="3238404" y="147828"/>
                </a:lnTo>
                <a:lnTo>
                  <a:pt x="3577252" y="147828"/>
                </a:lnTo>
                <a:lnTo>
                  <a:pt x="3589782" y="160877"/>
                </a:lnTo>
                <a:lnTo>
                  <a:pt x="3483102" y="262509"/>
                </a:lnTo>
                <a:close/>
              </a:path>
              <a:path w="6280150" h="841375">
                <a:moveTo>
                  <a:pt x="3579496" y="693420"/>
                </a:moveTo>
                <a:lnTo>
                  <a:pt x="3241071" y="693420"/>
                </a:lnTo>
                <a:lnTo>
                  <a:pt x="3273574" y="691936"/>
                </a:lnTo>
                <a:lnTo>
                  <a:pt x="3304639" y="687335"/>
                </a:lnTo>
                <a:lnTo>
                  <a:pt x="3362420" y="668750"/>
                </a:lnTo>
                <a:lnTo>
                  <a:pt x="3420046" y="633972"/>
                </a:lnTo>
                <a:lnTo>
                  <a:pt x="3450904" y="608943"/>
                </a:lnTo>
                <a:lnTo>
                  <a:pt x="3483102" y="578834"/>
                </a:lnTo>
                <a:lnTo>
                  <a:pt x="3586448" y="687038"/>
                </a:lnTo>
                <a:lnTo>
                  <a:pt x="3579496" y="693420"/>
                </a:lnTo>
                <a:close/>
              </a:path>
              <a:path w="6280150" h="841375">
                <a:moveTo>
                  <a:pt x="3865626" y="821436"/>
                </a:moveTo>
                <a:lnTo>
                  <a:pt x="3713226" y="821436"/>
                </a:lnTo>
                <a:lnTo>
                  <a:pt x="3713226" y="19812"/>
                </a:lnTo>
                <a:lnTo>
                  <a:pt x="3865626" y="19812"/>
                </a:lnTo>
                <a:lnTo>
                  <a:pt x="3865626" y="821436"/>
                </a:lnTo>
                <a:close/>
              </a:path>
              <a:path w="6280150" h="841375">
                <a:moveTo>
                  <a:pt x="4219765" y="821436"/>
                </a:moveTo>
                <a:lnTo>
                  <a:pt x="4036314" y="821436"/>
                </a:lnTo>
                <a:lnTo>
                  <a:pt x="4036314" y="19812"/>
                </a:lnTo>
                <a:lnTo>
                  <a:pt x="4217098" y="19812"/>
                </a:lnTo>
                <a:lnTo>
                  <a:pt x="4283449" y="21595"/>
                </a:lnTo>
                <a:lnTo>
                  <a:pt x="4342600" y="26830"/>
                </a:lnTo>
                <a:lnTo>
                  <a:pt x="4394549" y="35516"/>
                </a:lnTo>
                <a:lnTo>
                  <a:pt x="4439297" y="47655"/>
                </a:lnTo>
                <a:lnTo>
                  <a:pt x="4476845" y="63246"/>
                </a:lnTo>
                <a:lnTo>
                  <a:pt x="4517475" y="88338"/>
                </a:lnTo>
                <a:lnTo>
                  <a:pt x="4554354" y="120181"/>
                </a:lnTo>
                <a:lnTo>
                  <a:pt x="4587484" y="158775"/>
                </a:lnTo>
                <a:lnTo>
                  <a:pt x="4594214" y="169164"/>
                </a:lnTo>
                <a:lnTo>
                  <a:pt x="4188714" y="169164"/>
                </a:lnTo>
                <a:lnTo>
                  <a:pt x="4188714" y="672084"/>
                </a:lnTo>
                <a:lnTo>
                  <a:pt x="4605149" y="672084"/>
                </a:lnTo>
                <a:lnTo>
                  <a:pt x="4604468" y="673250"/>
                </a:lnTo>
                <a:lnTo>
                  <a:pt x="4556093" y="731043"/>
                </a:lnTo>
                <a:lnTo>
                  <a:pt x="4499669" y="774406"/>
                </a:lnTo>
                <a:lnTo>
                  <a:pt x="4438745" y="801909"/>
                </a:lnTo>
                <a:lnTo>
                  <a:pt x="4401368" y="810506"/>
                </a:lnTo>
                <a:lnTo>
                  <a:pt x="4352401" y="816602"/>
                </a:lnTo>
                <a:lnTo>
                  <a:pt x="4291860" y="820233"/>
                </a:lnTo>
                <a:lnTo>
                  <a:pt x="4219765" y="821436"/>
                </a:lnTo>
                <a:close/>
              </a:path>
              <a:path w="6280150" h="841375">
                <a:moveTo>
                  <a:pt x="4605149" y="672084"/>
                </a:moveTo>
                <a:lnTo>
                  <a:pt x="4259389" y="672084"/>
                </a:lnTo>
                <a:lnTo>
                  <a:pt x="4308075" y="670653"/>
                </a:lnTo>
                <a:lnTo>
                  <a:pt x="4349555" y="666214"/>
                </a:lnTo>
                <a:lnTo>
                  <a:pt x="4410932" y="648271"/>
                </a:lnTo>
                <a:lnTo>
                  <a:pt x="4453747" y="616338"/>
                </a:lnTo>
                <a:lnTo>
                  <a:pt x="4487989" y="567975"/>
                </a:lnTo>
                <a:lnTo>
                  <a:pt x="4510444" y="505110"/>
                </a:lnTo>
                <a:lnTo>
                  <a:pt x="4517898" y="429101"/>
                </a:lnTo>
                <a:lnTo>
                  <a:pt x="4513448" y="369217"/>
                </a:lnTo>
                <a:lnTo>
                  <a:pt x="4500086" y="316432"/>
                </a:lnTo>
                <a:lnTo>
                  <a:pt x="4477794" y="270737"/>
                </a:lnTo>
                <a:lnTo>
                  <a:pt x="4446555" y="232124"/>
                </a:lnTo>
                <a:lnTo>
                  <a:pt x="4409606" y="204619"/>
                </a:lnTo>
                <a:lnTo>
                  <a:pt x="4362914" y="184963"/>
                </a:lnTo>
                <a:lnTo>
                  <a:pt x="4306489" y="173148"/>
                </a:lnTo>
                <a:lnTo>
                  <a:pt x="4240339" y="169164"/>
                </a:lnTo>
                <a:lnTo>
                  <a:pt x="4594214" y="169164"/>
                </a:lnTo>
                <a:lnTo>
                  <a:pt x="4616862" y="204120"/>
                </a:lnTo>
                <a:lnTo>
                  <a:pt x="4636660" y="244457"/>
                </a:lnTo>
                <a:lnTo>
                  <a:pt x="4652050" y="287399"/>
                </a:lnTo>
                <a:lnTo>
                  <a:pt x="4663037" y="332948"/>
                </a:lnTo>
                <a:lnTo>
                  <a:pt x="4669626" y="381102"/>
                </a:lnTo>
                <a:lnTo>
                  <a:pt x="4671702" y="429101"/>
                </a:lnTo>
                <a:lnTo>
                  <a:pt x="4671822" y="431863"/>
                </a:lnTo>
                <a:lnTo>
                  <a:pt x="4669908" y="477279"/>
                </a:lnTo>
                <a:lnTo>
                  <a:pt x="4664154" y="520803"/>
                </a:lnTo>
                <a:lnTo>
                  <a:pt x="4654543" y="562433"/>
                </a:lnTo>
                <a:lnTo>
                  <a:pt x="4641056" y="602170"/>
                </a:lnTo>
                <a:lnTo>
                  <a:pt x="4624231" y="639371"/>
                </a:lnTo>
                <a:lnTo>
                  <a:pt x="4605149" y="672084"/>
                </a:lnTo>
                <a:close/>
              </a:path>
              <a:path w="6280150" h="841375">
                <a:moveTo>
                  <a:pt x="4912042" y="821436"/>
                </a:moveTo>
                <a:lnTo>
                  <a:pt x="4753356" y="821436"/>
                </a:lnTo>
                <a:lnTo>
                  <a:pt x="5062728" y="19812"/>
                </a:lnTo>
                <a:lnTo>
                  <a:pt x="5217032" y="19812"/>
                </a:lnTo>
                <a:lnTo>
                  <a:pt x="5299200" y="232981"/>
                </a:lnTo>
                <a:lnTo>
                  <a:pt x="5140452" y="232981"/>
                </a:lnTo>
                <a:lnTo>
                  <a:pt x="5032152" y="509016"/>
                </a:lnTo>
                <a:lnTo>
                  <a:pt x="5405599" y="509016"/>
                </a:lnTo>
                <a:lnTo>
                  <a:pt x="5462580" y="656843"/>
                </a:lnTo>
                <a:lnTo>
                  <a:pt x="4976336" y="656843"/>
                </a:lnTo>
                <a:lnTo>
                  <a:pt x="4912042" y="821436"/>
                </a:lnTo>
                <a:close/>
              </a:path>
              <a:path w="6280150" h="841375">
                <a:moveTo>
                  <a:pt x="5405599" y="509016"/>
                </a:moveTo>
                <a:lnTo>
                  <a:pt x="5248561" y="509016"/>
                </a:lnTo>
                <a:lnTo>
                  <a:pt x="5140452" y="232981"/>
                </a:lnTo>
                <a:lnTo>
                  <a:pt x="5299200" y="232981"/>
                </a:lnTo>
                <a:lnTo>
                  <a:pt x="5405599" y="509016"/>
                </a:lnTo>
                <a:close/>
              </a:path>
              <a:path w="6280150" h="841375">
                <a:moveTo>
                  <a:pt x="5526023" y="821436"/>
                </a:moveTo>
                <a:lnTo>
                  <a:pt x="5367242" y="821436"/>
                </a:lnTo>
                <a:lnTo>
                  <a:pt x="5304662" y="656843"/>
                </a:lnTo>
                <a:lnTo>
                  <a:pt x="5462580" y="656843"/>
                </a:lnTo>
                <a:lnTo>
                  <a:pt x="5526023" y="821436"/>
                </a:lnTo>
                <a:close/>
              </a:path>
              <a:path w="6280150" h="841375">
                <a:moveTo>
                  <a:pt x="5827585" y="821436"/>
                </a:moveTo>
                <a:lnTo>
                  <a:pt x="5644134" y="821436"/>
                </a:lnTo>
                <a:lnTo>
                  <a:pt x="5644134" y="19812"/>
                </a:lnTo>
                <a:lnTo>
                  <a:pt x="5824918" y="19812"/>
                </a:lnTo>
                <a:lnTo>
                  <a:pt x="5891269" y="21595"/>
                </a:lnTo>
                <a:lnTo>
                  <a:pt x="5950420" y="26830"/>
                </a:lnTo>
                <a:lnTo>
                  <a:pt x="6002369" y="35516"/>
                </a:lnTo>
                <a:lnTo>
                  <a:pt x="6047117" y="47655"/>
                </a:lnTo>
                <a:lnTo>
                  <a:pt x="6084665" y="63246"/>
                </a:lnTo>
                <a:lnTo>
                  <a:pt x="6125295" y="88338"/>
                </a:lnTo>
                <a:lnTo>
                  <a:pt x="6162175" y="120181"/>
                </a:lnTo>
                <a:lnTo>
                  <a:pt x="6195304" y="158775"/>
                </a:lnTo>
                <a:lnTo>
                  <a:pt x="6202034" y="169164"/>
                </a:lnTo>
                <a:lnTo>
                  <a:pt x="5796534" y="169164"/>
                </a:lnTo>
                <a:lnTo>
                  <a:pt x="5796534" y="672084"/>
                </a:lnTo>
                <a:lnTo>
                  <a:pt x="6212969" y="672084"/>
                </a:lnTo>
                <a:lnTo>
                  <a:pt x="6212288" y="673250"/>
                </a:lnTo>
                <a:lnTo>
                  <a:pt x="6163913" y="731043"/>
                </a:lnTo>
                <a:lnTo>
                  <a:pt x="6107489" y="774406"/>
                </a:lnTo>
                <a:lnTo>
                  <a:pt x="6046565" y="801909"/>
                </a:lnTo>
                <a:lnTo>
                  <a:pt x="6009188" y="810506"/>
                </a:lnTo>
                <a:lnTo>
                  <a:pt x="5960221" y="816602"/>
                </a:lnTo>
                <a:lnTo>
                  <a:pt x="5899680" y="820233"/>
                </a:lnTo>
                <a:lnTo>
                  <a:pt x="5827585" y="821436"/>
                </a:lnTo>
                <a:close/>
              </a:path>
              <a:path w="6280150" h="841375">
                <a:moveTo>
                  <a:pt x="6212969" y="672084"/>
                </a:moveTo>
                <a:lnTo>
                  <a:pt x="5867209" y="672084"/>
                </a:lnTo>
                <a:lnTo>
                  <a:pt x="5915895" y="670653"/>
                </a:lnTo>
                <a:lnTo>
                  <a:pt x="5957375" y="666214"/>
                </a:lnTo>
                <a:lnTo>
                  <a:pt x="6018752" y="648271"/>
                </a:lnTo>
                <a:lnTo>
                  <a:pt x="6061567" y="616338"/>
                </a:lnTo>
                <a:lnTo>
                  <a:pt x="6095809" y="567975"/>
                </a:lnTo>
                <a:lnTo>
                  <a:pt x="6118264" y="505110"/>
                </a:lnTo>
                <a:lnTo>
                  <a:pt x="6125718" y="429101"/>
                </a:lnTo>
                <a:lnTo>
                  <a:pt x="6121268" y="369217"/>
                </a:lnTo>
                <a:lnTo>
                  <a:pt x="6107906" y="316432"/>
                </a:lnTo>
                <a:lnTo>
                  <a:pt x="6085614" y="270737"/>
                </a:lnTo>
                <a:lnTo>
                  <a:pt x="6054375" y="232124"/>
                </a:lnTo>
                <a:lnTo>
                  <a:pt x="6017426" y="204619"/>
                </a:lnTo>
                <a:lnTo>
                  <a:pt x="5970734" y="184963"/>
                </a:lnTo>
                <a:lnTo>
                  <a:pt x="5914309" y="173148"/>
                </a:lnTo>
                <a:lnTo>
                  <a:pt x="5848159" y="169164"/>
                </a:lnTo>
                <a:lnTo>
                  <a:pt x="6202034" y="169164"/>
                </a:lnTo>
                <a:lnTo>
                  <a:pt x="6224683" y="204120"/>
                </a:lnTo>
                <a:lnTo>
                  <a:pt x="6244480" y="244457"/>
                </a:lnTo>
                <a:lnTo>
                  <a:pt x="6259870" y="287399"/>
                </a:lnTo>
                <a:lnTo>
                  <a:pt x="6270857" y="332948"/>
                </a:lnTo>
                <a:lnTo>
                  <a:pt x="6277447" y="381102"/>
                </a:lnTo>
                <a:lnTo>
                  <a:pt x="6279522" y="429101"/>
                </a:lnTo>
                <a:lnTo>
                  <a:pt x="6279642" y="431863"/>
                </a:lnTo>
                <a:lnTo>
                  <a:pt x="6277728" y="477279"/>
                </a:lnTo>
                <a:lnTo>
                  <a:pt x="6271974" y="520803"/>
                </a:lnTo>
                <a:lnTo>
                  <a:pt x="6262363" y="562433"/>
                </a:lnTo>
                <a:lnTo>
                  <a:pt x="6248876" y="602170"/>
                </a:lnTo>
                <a:lnTo>
                  <a:pt x="6232051" y="639371"/>
                </a:lnTo>
                <a:lnTo>
                  <a:pt x="6212969" y="672084"/>
                </a:lnTo>
                <a:close/>
              </a:path>
            </a:pathLst>
          </a:custGeom>
          <a:solidFill>
            <a:srgbClr val="387B0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8123" y="3493008"/>
            <a:ext cx="5113020" cy="28742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34097" rIns="0" bIns="0" rtlCol="0" vert="horz">
            <a:spAutoFit/>
          </a:bodyPr>
          <a:lstStyle/>
          <a:p>
            <a:pPr marL="3105785" marR="5080" indent="-1547495">
              <a:lnSpc>
                <a:spcPct val="100000"/>
              </a:lnSpc>
              <a:spcBef>
                <a:spcPts val="100"/>
              </a:spcBef>
            </a:pPr>
            <a:r>
              <a:rPr dirty="0" sz="4400" spc="-145"/>
              <a:t>VELOCIDAD</a:t>
            </a:r>
            <a:r>
              <a:rPr dirty="0" sz="4400" spc="-105"/>
              <a:t> </a:t>
            </a:r>
            <a:r>
              <a:rPr dirty="0" sz="4400" spc="-355"/>
              <a:t>DE</a:t>
            </a:r>
            <a:r>
              <a:rPr dirty="0" sz="4400" spc="-60"/>
              <a:t> </a:t>
            </a:r>
            <a:r>
              <a:rPr dirty="0" sz="4400" spc="-330"/>
              <a:t>DISEÑO</a:t>
            </a:r>
            <a:r>
              <a:rPr dirty="0" sz="4400" spc="-100"/>
              <a:t> </a:t>
            </a:r>
            <a:r>
              <a:rPr dirty="0" sz="4400" spc="250"/>
              <a:t>O </a:t>
            </a:r>
            <a:r>
              <a:rPr dirty="0" sz="4400" spc="-355"/>
              <a:t>DE</a:t>
            </a:r>
            <a:r>
              <a:rPr dirty="0" sz="4400" spc="-60"/>
              <a:t> </a:t>
            </a:r>
            <a:r>
              <a:rPr dirty="0" sz="4400" spc="-70"/>
              <a:t>PROYECTO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402899" y="3382831"/>
            <a:ext cx="7091680" cy="1434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000"/>
              </a:lnSpc>
              <a:spcBef>
                <a:spcPts val="95"/>
              </a:spcBef>
            </a:pPr>
            <a:r>
              <a:rPr dirty="0" sz="3050" spc="-95" b="1">
                <a:latin typeface="Tahoma"/>
                <a:cs typeface="Tahoma"/>
              </a:rPr>
              <a:t>En</a:t>
            </a:r>
            <a:r>
              <a:rPr dirty="0" sz="3050" spc="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la </a:t>
            </a:r>
            <a:r>
              <a:rPr dirty="0" sz="3050" spc="50" b="1">
                <a:latin typeface="Tahoma"/>
                <a:cs typeface="Tahoma"/>
              </a:rPr>
              <a:t>velocidad</a:t>
            </a:r>
            <a:r>
              <a:rPr dirty="0" sz="3050" spc="5" b="1">
                <a:latin typeface="Tahoma"/>
                <a:cs typeface="Tahoma"/>
              </a:rPr>
              <a:t> </a:t>
            </a:r>
            <a:r>
              <a:rPr dirty="0" sz="3050" spc="114" b="1">
                <a:latin typeface="Tahoma"/>
                <a:cs typeface="Tahoma"/>
              </a:rPr>
              <a:t>de</a:t>
            </a:r>
            <a:r>
              <a:rPr dirty="0" sz="3050" b="1">
                <a:latin typeface="Tahoma"/>
                <a:cs typeface="Tahoma"/>
              </a:rPr>
              <a:t> diseño</a:t>
            </a:r>
            <a:r>
              <a:rPr dirty="0" sz="3050" spc="1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se </a:t>
            </a:r>
            <a:r>
              <a:rPr dirty="0" sz="3050" spc="-10" b="1">
                <a:latin typeface="Tahoma"/>
                <a:cs typeface="Tahoma"/>
              </a:rPr>
              <a:t>resume </a:t>
            </a:r>
            <a:r>
              <a:rPr dirty="0" sz="3050" b="1">
                <a:latin typeface="Tahoma"/>
                <a:cs typeface="Tahoma"/>
              </a:rPr>
              <a:t>el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spc="-10" b="1">
                <a:latin typeface="Tahoma"/>
                <a:cs typeface="Tahoma"/>
              </a:rPr>
              <a:t>equilibrio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entre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el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mejor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nivel</a:t>
            </a:r>
            <a:r>
              <a:rPr dirty="0" sz="3050" spc="215" b="1">
                <a:latin typeface="Tahoma"/>
                <a:cs typeface="Tahoma"/>
              </a:rPr>
              <a:t> </a:t>
            </a:r>
            <a:r>
              <a:rPr dirty="0" sz="3050" spc="90" b="1">
                <a:latin typeface="Tahoma"/>
                <a:cs typeface="Tahoma"/>
              </a:rPr>
              <a:t>de </a:t>
            </a:r>
            <a:r>
              <a:rPr dirty="0" sz="3050" b="1">
                <a:latin typeface="Tahoma"/>
                <a:cs typeface="Tahoma"/>
              </a:rPr>
              <a:t>servicio</a:t>
            </a:r>
            <a:r>
              <a:rPr dirty="0" sz="3050" spc="33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que</a:t>
            </a:r>
            <a:r>
              <a:rPr dirty="0" sz="3050" spc="37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se</a:t>
            </a:r>
            <a:r>
              <a:rPr dirty="0" sz="3050" spc="375" b="1">
                <a:latin typeface="Tahoma"/>
                <a:cs typeface="Tahoma"/>
              </a:rPr>
              <a:t> </a:t>
            </a:r>
            <a:r>
              <a:rPr dirty="0" sz="3050" spc="65" b="1">
                <a:latin typeface="Tahoma"/>
                <a:cs typeface="Tahoma"/>
              </a:rPr>
              <a:t>puede</a:t>
            </a:r>
            <a:r>
              <a:rPr dirty="0" sz="3050" spc="34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ofrecer</a:t>
            </a:r>
            <a:r>
              <a:rPr dirty="0" sz="3050" spc="370" b="1">
                <a:latin typeface="Tahoma"/>
                <a:cs typeface="Tahoma"/>
              </a:rPr>
              <a:t> </a:t>
            </a:r>
            <a:r>
              <a:rPr dirty="0" sz="3050" spc="200" b="1">
                <a:latin typeface="Tahoma"/>
                <a:cs typeface="Tahoma"/>
              </a:rPr>
              <a:t>a</a:t>
            </a:r>
            <a:r>
              <a:rPr dirty="0" sz="3050" spc="375" b="1">
                <a:latin typeface="Tahoma"/>
                <a:cs typeface="Tahoma"/>
              </a:rPr>
              <a:t> </a:t>
            </a:r>
            <a:r>
              <a:rPr dirty="0" sz="3050" spc="-25" b="1">
                <a:latin typeface="Tahoma"/>
                <a:cs typeface="Tahoma"/>
              </a:rPr>
              <a:t>los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02899" y="4790959"/>
            <a:ext cx="4306570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05380" algn="l"/>
                <a:tab pos="3768725" algn="l"/>
              </a:tabLst>
            </a:pPr>
            <a:r>
              <a:rPr dirty="0" sz="3050" spc="-10" b="1">
                <a:latin typeface="Tahoma"/>
                <a:cs typeface="Tahoma"/>
              </a:rPr>
              <a:t>usuarios</a:t>
            </a:r>
            <a:r>
              <a:rPr dirty="0" sz="3050" b="1">
                <a:latin typeface="Tahoma"/>
                <a:cs typeface="Tahoma"/>
              </a:rPr>
              <a:t>	</a:t>
            </a:r>
            <a:r>
              <a:rPr dirty="0" sz="3050" spc="90" b="1">
                <a:latin typeface="Tahoma"/>
                <a:cs typeface="Tahoma"/>
              </a:rPr>
              <a:t>de</a:t>
            </a:r>
            <a:r>
              <a:rPr dirty="0" sz="3050" b="1">
                <a:latin typeface="Tahoma"/>
                <a:cs typeface="Tahoma"/>
              </a:rPr>
              <a:t>	</a:t>
            </a:r>
            <a:r>
              <a:rPr dirty="0" sz="3050" spc="-55" b="1">
                <a:latin typeface="Tahoma"/>
                <a:cs typeface="Tahoma"/>
              </a:rPr>
              <a:t>las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02899" y="4790959"/>
            <a:ext cx="7091680" cy="965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130800">
              <a:lnSpc>
                <a:spcPct val="101000"/>
              </a:lnSpc>
              <a:spcBef>
                <a:spcPts val="95"/>
              </a:spcBef>
              <a:tabLst>
                <a:tab pos="2938145" algn="l"/>
                <a:tab pos="3599815" algn="l"/>
                <a:tab pos="4563745" algn="l"/>
              </a:tabLst>
            </a:pPr>
            <a:r>
              <a:rPr dirty="0" sz="3050" spc="-50" b="1">
                <a:latin typeface="Tahoma"/>
                <a:cs typeface="Tahoma"/>
              </a:rPr>
              <a:t>carreteras </a:t>
            </a:r>
            <a:r>
              <a:rPr dirty="0" sz="3050" spc="-10" b="1">
                <a:latin typeface="Tahoma"/>
                <a:cs typeface="Tahoma"/>
              </a:rPr>
              <a:t>colombianas</a:t>
            </a:r>
            <a:r>
              <a:rPr dirty="0" sz="3050" b="1">
                <a:latin typeface="Tahoma"/>
                <a:cs typeface="Tahoma"/>
              </a:rPr>
              <a:t>	</a:t>
            </a:r>
            <a:r>
              <a:rPr dirty="0" sz="3050" spc="-50" b="1">
                <a:latin typeface="Tahoma"/>
                <a:cs typeface="Tahoma"/>
              </a:rPr>
              <a:t>y</a:t>
            </a:r>
            <a:r>
              <a:rPr dirty="0" sz="3050" b="1">
                <a:latin typeface="Tahoma"/>
                <a:cs typeface="Tahoma"/>
              </a:rPr>
              <a:t>	</a:t>
            </a:r>
            <a:r>
              <a:rPr dirty="0" sz="3050" spc="-25" b="1">
                <a:latin typeface="Tahoma"/>
                <a:cs typeface="Tahoma"/>
              </a:rPr>
              <a:t>las</a:t>
            </a:r>
            <a:r>
              <a:rPr dirty="0" sz="3050" b="1">
                <a:latin typeface="Tahoma"/>
                <a:cs typeface="Tahoma"/>
              </a:rPr>
              <a:t>	</a:t>
            </a:r>
            <a:r>
              <a:rPr dirty="0" sz="3050" spc="-30" b="1">
                <a:latin typeface="Tahoma"/>
                <a:cs typeface="Tahoma"/>
              </a:rPr>
              <a:t>posibilidades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402899" y="5729775"/>
            <a:ext cx="4118610" cy="495934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60" b="1">
                <a:latin typeface="Tahoma"/>
                <a:cs typeface="Tahoma"/>
              </a:rPr>
              <a:t>económicas</a:t>
            </a:r>
            <a:r>
              <a:rPr dirty="0" sz="3050" spc="-4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del</a:t>
            </a:r>
            <a:r>
              <a:rPr dirty="0" sz="3050" spc="-5" b="1">
                <a:latin typeface="Tahoma"/>
                <a:cs typeface="Tahoma"/>
              </a:rPr>
              <a:t> </a:t>
            </a:r>
            <a:r>
              <a:rPr dirty="0" sz="3050" spc="-10" b="1">
                <a:latin typeface="Tahoma"/>
                <a:cs typeface="Tahoma"/>
              </a:rPr>
              <a:t>país.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4364" rIns="0" bIns="0" rtlCol="0" vert="horz">
            <a:spAutoFit/>
          </a:bodyPr>
          <a:lstStyle/>
          <a:p>
            <a:pPr marL="2176145">
              <a:lnSpc>
                <a:spcPct val="100000"/>
              </a:lnSpc>
              <a:spcBef>
                <a:spcPts val="114"/>
              </a:spcBef>
            </a:pPr>
            <a:r>
              <a:rPr dirty="0" spc="185" b="0">
                <a:latin typeface="Verdana"/>
                <a:cs typeface="Verdana"/>
              </a:rPr>
              <a:t>VELOCIDAD</a:t>
            </a:r>
            <a:r>
              <a:rPr dirty="0" spc="-10" b="0">
                <a:latin typeface="Verdana"/>
                <a:cs typeface="Verdana"/>
              </a:rPr>
              <a:t> </a:t>
            </a:r>
            <a:r>
              <a:rPr dirty="0" spc="170" b="0">
                <a:latin typeface="Verdana"/>
                <a:cs typeface="Verdana"/>
              </a:rPr>
              <a:t>DE</a:t>
            </a:r>
            <a:r>
              <a:rPr dirty="0" spc="-55" b="0">
                <a:latin typeface="Verdana"/>
                <a:cs typeface="Verdana"/>
              </a:rPr>
              <a:t> </a:t>
            </a:r>
            <a:r>
              <a:rPr dirty="0" spc="130" b="0">
                <a:latin typeface="Verdana"/>
                <a:cs typeface="Verdana"/>
              </a:rPr>
              <a:t>DISEÑO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977" y="1193292"/>
            <a:ext cx="7656073" cy="60936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3691" rIns="0" bIns="0" rtlCol="0" vert="horz">
            <a:spAutoFit/>
          </a:bodyPr>
          <a:lstStyle/>
          <a:p>
            <a:pPr marL="1834514">
              <a:lnSpc>
                <a:spcPct val="100000"/>
              </a:lnSpc>
              <a:spcBef>
                <a:spcPts val="100"/>
              </a:spcBef>
            </a:pPr>
            <a:r>
              <a:rPr dirty="0" sz="4400" spc="-145"/>
              <a:t>VELOCIDAD</a:t>
            </a:r>
            <a:r>
              <a:rPr dirty="0" sz="4400" spc="-125"/>
              <a:t> </a:t>
            </a:r>
            <a:r>
              <a:rPr dirty="0" sz="4400" spc="-305"/>
              <a:t>ESPECÍFICA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744237" y="3416334"/>
            <a:ext cx="6541770" cy="250698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630"/>
              </a:spcBef>
            </a:pPr>
            <a:r>
              <a:rPr dirty="0" sz="4400" b="1">
                <a:latin typeface="Tahoma"/>
                <a:cs typeface="Tahoma"/>
              </a:rPr>
              <a:t>La</a:t>
            </a:r>
            <a:r>
              <a:rPr dirty="0" sz="4400" spc="395" b="1">
                <a:latin typeface="Tahoma"/>
                <a:cs typeface="Tahoma"/>
              </a:rPr>
              <a:t>  </a:t>
            </a:r>
            <a:r>
              <a:rPr dirty="0" sz="4400" spc="60" b="1">
                <a:latin typeface="Tahoma"/>
                <a:cs typeface="Tahoma"/>
              </a:rPr>
              <a:t>velocidad</a:t>
            </a:r>
            <a:r>
              <a:rPr dirty="0" sz="4400" spc="415" b="1">
                <a:latin typeface="Tahoma"/>
                <a:cs typeface="Tahoma"/>
              </a:rPr>
              <a:t>  </a:t>
            </a:r>
            <a:r>
              <a:rPr dirty="0" sz="4400" spc="-10" b="1">
                <a:latin typeface="Tahoma"/>
                <a:cs typeface="Tahoma"/>
              </a:rPr>
              <a:t>máxima </a:t>
            </a:r>
            <a:r>
              <a:rPr dirty="0" sz="4400" b="1">
                <a:latin typeface="Tahoma"/>
                <a:cs typeface="Tahoma"/>
              </a:rPr>
              <a:t>más</a:t>
            </a:r>
            <a:r>
              <a:rPr dirty="0" sz="4400" spc="630" b="1">
                <a:latin typeface="Tahoma"/>
                <a:cs typeface="Tahoma"/>
              </a:rPr>
              <a:t> </a:t>
            </a:r>
            <a:r>
              <a:rPr dirty="0" sz="4400" b="1">
                <a:latin typeface="Tahoma"/>
                <a:cs typeface="Tahoma"/>
              </a:rPr>
              <a:t>probable</a:t>
            </a:r>
            <a:r>
              <a:rPr dirty="0" sz="4400" spc="630" b="1">
                <a:latin typeface="Tahoma"/>
                <a:cs typeface="Tahoma"/>
              </a:rPr>
              <a:t> </a:t>
            </a:r>
            <a:r>
              <a:rPr dirty="0" sz="4400" spc="120" b="1">
                <a:latin typeface="Tahoma"/>
                <a:cs typeface="Tahoma"/>
              </a:rPr>
              <a:t>con</a:t>
            </a:r>
            <a:r>
              <a:rPr dirty="0" sz="4400" spc="630" b="1">
                <a:latin typeface="Tahoma"/>
                <a:cs typeface="Tahoma"/>
              </a:rPr>
              <a:t> </a:t>
            </a:r>
            <a:r>
              <a:rPr dirty="0" sz="4400" spc="-25" b="1">
                <a:latin typeface="Tahoma"/>
                <a:cs typeface="Tahoma"/>
              </a:rPr>
              <a:t>que </a:t>
            </a:r>
            <a:r>
              <a:rPr dirty="0" sz="4400" b="1">
                <a:latin typeface="Tahoma"/>
                <a:cs typeface="Tahoma"/>
              </a:rPr>
              <a:t>sería</a:t>
            </a:r>
            <a:r>
              <a:rPr dirty="0" sz="4400" spc="565" b="1">
                <a:latin typeface="Tahoma"/>
                <a:cs typeface="Tahoma"/>
              </a:rPr>
              <a:t>  </a:t>
            </a:r>
            <a:r>
              <a:rPr dirty="0" sz="4400" spc="50" b="1">
                <a:latin typeface="Tahoma"/>
                <a:cs typeface="Tahoma"/>
              </a:rPr>
              <a:t>abordado</a:t>
            </a:r>
            <a:r>
              <a:rPr dirty="0" sz="4400" spc="570" b="1">
                <a:latin typeface="Tahoma"/>
                <a:cs typeface="Tahoma"/>
              </a:rPr>
              <a:t>  </a:t>
            </a:r>
            <a:r>
              <a:rPr dirty="0" sz="4400" spc="254" b="1">
                <a:latin typeface="Tahoma"/>
                <a:cs typeface="Tahoma"/>
              </a:rPr>
              <a:t>cada </a:t>
            </a:r>
            <a:r>
              <a:rPr dirty="0" sz="4400" spc="-30" b="1">
                <a:latin typeface="Tahoma"/>
                <a:cs typeface="Tahoma"/>
              </a:rPr>
              <a:t>elemento</a:t>
            </a:r>
            <a:r>
              <a:rPr dirty="0" sz="4400" spc="-285" b="1">
                <a:latin typeface="Tahoma"/>
                <a:cs typeface="Tahoma"/>
              </a:rPr>
              <a:t> </a:t>
            </a:r>
            <a:r>
              <a:rPr dirty="0" sz="4400" spc="-10" b="1">
                <a:latin typeface="Tahoma"/>
                <a:cs typeface="Tahoma"/>
              </a:rPr>
              <a:t>geométrico</a:t>
            </a:r>
            <a:endParaRPr sz="4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657048" y="4713313"/>
            <a:ext cx="4840605" cy="24396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1905">
              <a:lnSpc>
                <a:spcPct val="100600"/>
              </a:lnSpc>
              <a:spcBef>
                <a:spcPts val="90"/>
              </a:spcBef>
            </a:pPr>
            <a:r>
              <a:rPr dirty="0" sz="5250" spc="-565" b="1">
                <a:solidFill>
                  <a:srgbClr val="387B0C"/>
                </a:solidFill>
                <a:latin typeface="Tahoma"/>
                <a:cs typeface="Tahoma"/>
              </a:rPr>
              <a:t>TIPOS</a:t>
            </a:r>
            <a:r>
              <a:rPr dirty="0" sz="5250" spc="-5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5250" spc="-409" b="1">
                <a:solidFill>
                  <a:srgbClr val="387B0C"/>
                </a:solidFill>
                <a:latin typeface="Tahoma"/>
                <a:cs typeface="Tahoma"/>
              </a:rPr>
              <a:t>DE </a:t>
            </a:r>
            <a:r>
              <a:rPr dirty="0" sz="5250" spc="-260" b="1">
                <a:solidFill>
                  <a:srgbClr val="387B0C"/>
                </a:solidFill>
                <a:latin typeface="Tahoma"/>
                <a:cs typeface="Tahoma"/>
              </a:rPr>
              <a:t>PROYECTOS</a:t>
            </a:r>
            <a:r>
              <a:rPr dirty="0" sz="5250" spc="-6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5250" spc="-409" b="1">
                <a:solidFill>
                  <a:srgbClr val="387B0C"/>
                </a:solidFill>
                <a:latin typeface="Tahoma"/>
                <a:cs typeface="Tahoma"/>
              </a:rPr>
              <a:t>DE </a:t>
            </a:r>
            <a:r>
              <a:rPr dirty="0" sz="5250" spc="-355" b="1">
                <a:solidFill>
                  <a:srgbClr val="387B0C"/>
                </a:solidFill>
                <a:latin typeface="Tahoma"/>
                <a:cs typeface="Tahoma"/>
              </a:rPr>
              <a:t>CARRETERA</a:t>
            </a:r>
            <a:endParaRPr sz="5250">
              <a:latin typeface="Tahoma"/>
              <a:cs typeface="Tahom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6515" y="323087"/>
            <a:ext cx="5742432" cy="41102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6370" y="715747"/>
            <a:ext cx="4526915" cy="10979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708660" marR="5080" indent="-696595">
              <a:lnSpc>
                <a:spcPct val="100600"/>
              </a:lnSpc>
              <a:spcBef>
                <a:spcPts val="90"/>
              </a:spcBef>
            </a:pPr>
            <a:r>
              <a:rPr dirty="0" spc="-380"/>
              <a:t>TIPOS</a:t>
            </a:r>
            <a:r>
              <a:rPr dirty="0" spc="-35"/>
              <a:t> </a:t>
            </a:r>
            <a:r>
              <a:rPr dirty="0" spc="-270"/>
              <a:t>DE</a:t>
            </a:r>
            <a:r>
              <a:rPr dirty="0"/>
              <a:t> </a:t>
            </a:r>
            <a:r>
              <a:rPr dirty="0" spc="-165"/>
              <a:t>PROYECTOS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125"/>
              <a:t>CARRETERA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51888" y="2211323"/>
            <a:ext cx="7696200" cy="1457325"/>
            <a:chOff x="2151888" y="2211323"/>
            <a:chExt cx="7696200" cy="1457325"/>
          </a:xfrm>
        </p:grpSpPr>
        <p:sp>
          <p:nvSpPr>
            <p:cNvPr id="4" name="object 4" descr=""/>
            <p:cNvSpPr/>
            <p:nvPr/>
          </p:nvSpPr>
          <p:spPr>
            <a:xfrm>
              <a:off x="2165604" y="2225039"/>
              <a:ext cx="7668895" cy="1430020"/>
            </a:xfrm>
            <a:custGeom>
              <a:avLst/>
              <a:gdLst/>
              <a:ahLst/>
              <a:cxnLst/>
              <a:rect l="l" t="t" r="r" b="b"/>
              <a:pathLst>
                <a:path w="7668895" h="1430020">
                  <a:moveTo>
                    <a:pt x="7525512" y="1429511"/>
                  </a:moveTo>
                  <a:lnTo>
                    <a:pt x="143256" y="1429511"/>
                  </a:lnTo>
                  <a:lnTo>
                    <a:pt x="97926" y="1422221"/>
                  </a:lnTo>
                  <a:lnTo>
                    <a:pt x="58594" y="1401909"/>
                  </a:lnTo>
                  <a:lnTo>
                    <a:pt x="27602" y="1370917"/>
                  </a:lnTo>
                  <a:lnTo>
                    <a:pt x="7290" y="1331585"/>
                  </a:lnTo>
                  <a:lnTo>
                    <a:pt x="0" y="1286255"/>
                  </a:lnTo>
                  <a:lnTo>
                    <a:pt x="0" y="143255"/>
                  </a:ln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7525512" y="0"/>
                  </a:lnTo>
                  <a:lnTo>
                    <a:pt x="7570842" y="7290"/>
                  </a:lnTo>
                  <a:lnTo>
                    <a:pt x="7610173" y="27602"/>
                  </a:lnTo>
                  <a:lnTo>
                    <a:pt x="7641165" y="58594"/>
                  </a:lnTo>
                  <a:lnTo>
                    <a:pt x="7661477" y="97926"/>
                  </a:lnTo>
                  <a:lnTo>
                    <a:pt x="7668767" y="143255"/>
                  </a:lnTo>
                  <a:lnTo>
                    <a:pt x="7668767" y="1286255"/>
                  </a:lnTo>
                  <a:lnTo>
                    <a:pt x="7661477" y="1331585"/>
                  </a:lnTo>
                  <a:lnTo>
                    <a:pt x="7641165" y="1370917"/>
                  </a:lnTo>
                  <a:lnTo>
                    <a:pt x="7610173" y="1401909"/>
                  </a:lnTo>
                  <a:lnTo>
                    <a:pt x="7570842" y="1422221"/>
                  </a:lnTo>
                  <a:lnTo>
                    <a:pt x="7525512" y="1429511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65604" y="2225039"/>
              <a:ext cx="7668895" cy="1430020"/>
            </a:xfrm>
            <a:custGeom>
              <a:avLst/>
              <a:gdLst/>
              <a:ahLst/>
              <a:cxnLst/>
              <a:rect l="l" t="t" r="r" b="b"/>
              <a:pathLst>
                <a:path w="7668895" h="1430020">
                  <a:moveTo>
                    <a:pt x="0" y="143255"/>
                  </a:moveTo>
                  <a:lnTo>
                    <a:pt x="7290" y="97926"/>
                  </a:lnTo>
                  <a:lnTo>
                    <a:pt x="27602" y="58594"/>
                  </a:lnTo>
                  <a:lnTo>
                    <a:pt x="58594" y="27602"/>
                  </a:lnTo>
                  <a:lnTo>
                    <a:pt x="97926" y="7290"/>
                  </a:lnTo>
                  <a:lnTo>
                    <a:pt x="143256" y="0"/>
                  </a:lnTo>
                  <a:lnTo>
                    <a:pt x="7525512" y="0"/>
                  </a:lnTo>
                  <a:lnTo>
                    <a:pt x="7570842" y="7290"/>
                  </a:lnTo>
                  <a:lnTo>
                    <a:pt x="7610173" y="27602"/>
                  </a:lnTo>
                  <a:lnTo>
                    <a:pt x="7641165" y="58594"/>
                  </a:lnTo>
                  <a:lnTo>
                    <a:pt x="7661477" y="97926"/>
                  </a:lnTo>
                  <a:lnTo>
                    <a:pt x="7668767" y="143255"/>
                  </a:lnTo>
                  <a:lnTo>
                    <a:pt x="7668767" y="1286255"/>
                  </a:lnTo>
                  <a:lnTo>
                    <a:pt x="7661477" y="1331585"/>
                  </a:lnTo>
                  <a:lnTo>
                    <a:pt x="7641165" y="1370917"/>
                  </a:lnTo>
                  <a:lnTo>
                    <a:pt x="7610173" y="1401909"/>
                  </a:lnTo>
                  <a:lnTo>
                    <a:pt x="7570842" y="1422221"/>
                  </a:lnTo>
                  <a:lnTo>
                    <a:pt x="7525512" y="1429511"/>
                  </a:lnTo>
                  <a:lnTo>
                    <a:pt x="143256" y="1429511"/>
                  </a:lnTo>
                  <a:lnTo>
                    <a:pt x="97926" y="1422221"/>
                  </a:lnTo>
                  <a:lnTo>
                    <a:pt x="58594" y="1401909"/>
                  </a:lnTo>
                  <a:lnTo>
                    <a:pt x="27602" y="1370917"/>
                  </a:lnTo>
                  <a:lnTo>
                    <a:pt x="7290" y="1331585"/>
                  </a:lnTo>
                  <a:lnTo>
                    <a:pt x="0" y="1286255"/>
                  </a:lnTo>
                  <a:lnTo>
                    <a:pt x="0" y="143255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461688" y="2701466"/>
            <a:ext cx="307594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0" b="1">
                <a:latin typeface="Verdana"/>
                <a:cs typeface="Verdana"/>
              </a:rPr>
              <a:t>CONSTRUCCIÓN</a:t>
            </a:r>
            <a:endParaRPr sz="2650">
              <a:latin typeface="Verdana"/>
              <a:cs typeface="Verdan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295144" y="3883152"/>
            <a:ext cx="3538854" cy="1600200"/>
            <a:chOff x="2295144" y="3883152"/>
            <a:chExt cx="3538854" cy="1600200"/>
          </a:xfrm>
        </p:grpSpPr>
        <p:sp>
          <p:nvSpPr>
            <p:cNvPr id="8" name="object 8" descr=""/>
            <p:cNvSpPr/>
            <p:nvPr/>
          </p:nvSpPr>
          <p:spPr>
            <a:xfrm>
              <a:off x="2308860" y="3896868"/>
              <a:ext cx="3511550" cy="1572895"/>
            </a:xfrm>
            <a:custGeom>
              <a:avLst/>
              <a:gdLst/>
              <a:ahLst/>
              <a:cxnLst/>
              <a:rect l="l" t="t" r="r" b="b"/>
              <a:pathLst>
                <a:path w="3511550" h="1572895">
                  <a:moveTo>
                    <a:pt x="3354324" y="1572767"/>
                  </a:moveTo>
                  <a:lnTo>
                    <a:pt x="156972" y="1572767"/>
                  </a:lnTo>
                  <a:lnTo>
                    <a:pt x="107289" y="1564623"/>
                  </a:lnTo>
                  <a:lnTo>
                    <a:pt x="64190" y="1541995"/>
                  </a:lnTo>
                  <a:lnTo>
                    <a:pt x="30236" y="1507589"/>
                  </a:lnTo>
                  <a:lnTo>
                    <a:pt x="7985" y="1464112"/>
                  </a:lnTo>
                  <a:lnTo>
                    <a:pt x="0" y="1414272"/>
                  </a:lnTo>
                  <a:lnTo>
                    <a:pt x="0" y="156972"/>
                  </a:lnTo>
                  <a:lnTo>
                    <a:pt x="7985" y="107289"/>
                  </a:lnTo>
                  <a:lnTo>
                    <a:pt x="30236" y="64190"/>
                  </a:lnTo>
                  <a:lnTo>
                    <a:pt x="64190" y="30236"/>
                  </a:lnTo>
                  <a:lnTo>
                    <a:pt x="107289" y="7985"/>
                  </a:lnTo>
                  <a:lnTo>
                    <a:pt x="156972" y="0"/>
                  </a:lnTo>
                  <a:lnTo>
                    <a:pt x="3354324" y="0"/>
                  </a:lnTo>
                  <a:lnTo>
                    <a:pt x="3404006" y="7985"/>
                  </a:lnTo>
                  <a:lnTo>
                    <a:pt x="3447105" y="30236"/>
                  </a:lnTo>
                  <a:lnTo>
                    <a:pt x="3481059" y="64190"/>
                  </a:lnTo>
                  <a:lnTo>
                    <a:pt x="3503310" y="107289"/>
                  </a:lnTo>
                  <a:lnTo>
                    <a:pt x="3511296" y="156972"/>
                  </a:lnTo>
                  <a:lnTo>
                    <a:pt x="3511296" y="1414272"/>
                  </a:lnTo>
                  <a:lnTo>
                    <a:pt x="3503310" y="1464112"/>
                  </a:lnTo>
                  <a:lnTo>
                    <a:pt x="3481059" y="1507589"/>
                  </a:lnTo>
                  <a:lnTo>
                    <a:pt x="3447105" y="1541995"/>
                  </a:lnTo>
                  <a:lnTo>
                    <a:pt x="3404006" y="1564623"/>
                  </a:lnTo>
                  <a:lnTo>
                    <a:pt x="3354324" y="1572767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08860" y="3896868"/>
              <a:ext cx="3511550" cy="1572895"/>
            </a:xfrm>
            <a:custGeom>
              <a:avLst/>
              <a:gdLst/>
              <a:ahLst/>
              <a:cxnLst/>
              <a:rect l="l" t="t" r="r" b="b"/>
              <a:pathLst>
                <a:path w="3511550" h="1572895">
                  <a:moveTo>
                    <a:pt x="0" y="156972"/>
                  </a:moveTo>
                  <a:lnTo>
                    <a:pt x="7985" y="107289"/>
                  </a:lnTo>
                  <a:lnTo>
                    <a:pt x="30236" y="64190"/>
                  </a:lnTo>
                  <a:lnTo>
                    <a:pt x="64190" y="30236"/>
                  </a:lnTo>
                  <a:lnTo>
                    <a:pt x="107289" y="7985"/>
                  </a:lnTo>
                  <a:lnTo>
                    <a:pt x="156972" y="0"/>
                  </a:lnTo>
                  <a:lnTo>
                    <a:pt x="3354324" y="0"/>
                  </a:lnTo>
                  <a:lnTo>
                    <a:pt x="3404006" y="7985"/>
                  </a:lnTo>
                  <a:lnTo>
                    <a:pt x="3447105" y="30236"/>
                  </a:lnTo>
                  <a:lnTo>
                    <a:pt x="3481059" y="64190"/>
                  </a:lnTo>
                  <a:lnTo>
                    <a:pt x="3503310" y="107289"/>
                  </a:lnTo>
                  <a:lnTo>
                    <a:pt x="3511296" y="156972"/>
                  </a:lnTo>
                  <a:lnTo>
                    <a:pt x="3511296" y="1414272"/>
                  </a:lnTo>
                  <a:lnTo>
                    <a:pt x="3503310" y="1464112"/>
                  </a:lnTo>
                  <a:lnTo>
                    <a:pt x="3481059" y="1507589"/>
                  </a:lnTo>
                  <a:lnTo>
                    <a:pt x="3447105" y="1541995"/>
                  </a:lnTo>
                  <a:lnTo>
                    <a:pt x="3404006" y="1564623"/>
                  </a:lnTo>
                  <a:lnTo>
                    <a:pt x="3354324" y="1572767"/>
                  </a:lnTo>
                  <a:lnTo>
                    <a:pt x="156972" y="1572767"/>
                  </a:lnTo>
                  <a:lnTo>
                    <a:pt x="107289" y="1564623"/>
                  </a:lnTo>
                  <a:lnTo>
                    <a:pt x="64190" y="1541995"/>
                  </a:lnTo>
                  <a:lnTo>
                    <a:pt x="30236" y="1507589"/>
                  </a:lnTo>
                  <a:lnTo>
                    <a:pt x="7985" y="1464112"/>
                  </a:lnTo>
                  <a:lnTo>
                    <a:pt x="0" y="1414272"/>
                  </a:lnTo>
                  <a:lnTo>
                    <a:pt x="0" y="15697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026102" y="4521219"/>
            <a:ext cx="2073275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10" b="1">
                <a:latin typeface="Verdana"/>
                <a:cs typeface="Verdana"/>
              </a:rPr>
              <a:t>MEJORAMIENTO</a:t>
            </a:r>
            <a:endParaRPr sz="175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3014472" y="5626608"/>
            <a:ext cx="2574290" cy="1758950"/>
            <a:chOff x="3014472" y="5626608"/>
            <a:chExt cx="2574290" cy="1758950"/>
          </a:xfrm>
        </p:grpSpPr>
        <p:sp>
          <p:nvSpPr>
            <p:cNvPr id="12" name="object 12" descr=""/>
            <p:cNvSpPr/>
            <p:nvPr/>
          </p:nvSpPr>
          <p:spPr>
            <a:xfrm>
              <a:off x="3028188" y="5640324"/>
              <a:ext cx="2546985" cy="1731645"/>
            </a:xfrm>
            <a:custGeom>
              <a:avLst/>
              <a:gdLst/>
              <a:ahLst/>
              <a:cxnLst/>
              <a:rect l="l" t="t" r="r" b="b"/>
              <a:pathLst>
                <a:path w="2546985" h="1731645">
                  <a:moveTo>
                    <a:pt x="2372867" y="1731264"/>
                  </a:moveTo>
                  <a:lnTo>
                    <a:pt x="173736" y="1731264"/>
                  </a:lnTo>
                  <a:lnTo>
                    <a:pt x="127529" y="1725062"/>
                  </a:lnTo>
                  <a:lnTo>
                    <a:pt x="86021" y="1707557"/>
                  </a:lnTo>
                  <a:lnTo>
                    <a:pt x="50863" y="1680400"/>
                  </a:lnTo>
                  <a:lnTo>
                    <a:pt x="23706" y="1645242"/>
                  </a:lnTo>
                  <a:lnTo>
                    <a:pt x="6201" y="1603734"/>
                  </a:lnTo>
                  <a:lnTo>
                    <a:pt x="0" y="1557527"/>
                  </a:lnTo>
                  <a:lnTo>
                    <a:pt x="0" y="173736"/>
                  </a:ln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372867" y="0"/>
                  </a:lnTo>
                  <a:lnTo>
                    <a:pt x="2419074" y="6201"/>
                  </a:lnTo>
                  <a:lnTo>
                    <a:pt x="2460582" y="23706"/>
                  </a:lnTo>
                  <a:lnTo>
                    <a:pt x="2495740" y="50863"/>
                  </a:lnTo>
                  <a:lnTo>
                    <a:pt x="2522897" y="86021"/>
                  </a:lnTo>
                  <a:lnTo>
                    <a:pt x="2540402" y="127529"/>
                  </a:lnTo>
                  <a:lnTo>
                    <a:pt x="2546603" y="173736"/>
                  </a:lnTo>
                  <a:lnTo>
                    <a:pt x="2546603" y="1557527"/>
                  </a:lnTo>
                  <a:lnTo>
                    <a:pt x="2540402" y="1603734"/>
                  </a:lnTo>
                  <a:lnTo>
                    <a:pt x="2522897" y="1645242"/>
                  </a:lnTo>
                  <a:lnTo>
                    <a:pt x="2495740" y="1680400"/>
                  </a:lnTo>
                  <a:lnTo>
                    <a:pt x="2460582" y="1707557"/>
                  </a:lnTo>
                  <a:lnTo>
                    <a:pt x="2419074" y="1725062"/>
                  </a:lnTo>
                  <a:lnTo>
                    <a:pt x="2372867" y="1731264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28188" y="5640324"/>
              <a:ext cx="2546985" cy="1731645"/>
            </a:xfrm>
            <a:custGeom>
              <a:avLst/>
              <a:gdLst/>
              <a:ahLst/>
              <a:cxnLst/>
              <a:rect l="l" t="t" r="r" b="b"/>
              <a:pathLst>
                <a:path w="2546985" h="1731645">
                  <a:moveTo>
                    <a:pt x="0" y="173736"/>
                  </a:moveTo>
                  <a:lnTo>
                    <a:pt x="6201" y="127529"/>
                  </a:lnTo>
                  <a:lnTo>
                    <a:pt x="23706" y="86021"/>
                  </a:lnTo>
                  <a:lnTo>
                    <a:pt x="50863" y="50863"/>
                  </a:lnTo>
                  <a:lnTo>
                    <a:pt x="86021" y="23706"/>
                  </a:lnTo>
                  <a:lnTo>
                    <a:pt x="127529" y="6201"/>
                  </a:lnTo>
                  <a:lnTo>
                    <a:pt x="173736" y="0"/>
                  </a:lnTo>
                  <a:lnTo>
                    <a:pt x="2372867" y="0"/>
                  </a:lnTo>
                  <a:lnTo>
                    <a:pt x="2419074" y="6201"/>
                  </a:lnTo>
                  <a:lnTo>
                    <a:pt x="2460582" y="23706"/>
                  </a:lnTo>
                  <a:lnTo>
                    <a:pt x="2495740" y="50863"/>
                  </a:lnTo>
                  <a:lnTo>
                    <a:pt x="2522897" y="86021"/>
                  </a:lnTo>
                  <a:lnTo>
                    <a:pt x="2540402" y="127529"/>
                  </a:lnTo>
                  <a:lnTo>
                    <a:pt x="2546603" y="173736"/>
                  </a:lnTo>
                  <a:lnTo>
                    <a:pt x="2546603" y="1557527"/>
                  </a:lnTo>
                  <a:lnTo>
                    <a:pt x="2540402" y="1603734"/>
                  </a:lnTo>
                  <a:lnTo>
                    <a:pt x="2522897" y="1645242"/>
                  </a:lnTo>
                  <a:lnTo>
                    <a:pt x="2495740" y="1680400"/>
                  </a:lnTo>
                  <a:lnTo>
                    <a:pt x="2460582" y="1707557"/>
                  </a:lnTo>
                  <a:lnTo>
                    <a:pt x="2419074" y="1725062"/>
                  </a:lnTo>
                  <a:lnTo>
                    <a:pt x="2372867" y="1731264"/>
                  </a:lnTo>
                  <a:lnTo>
                    <a:pt x="173736" y="1731264"/>
                  </a:lnTo>
                  <a:lnTo>
                    <a:pt x="127529" y="1725062"/>
                  </a:lnTo>
                  <a:lnTo>
                    <a:pt x="86021" y="1707557"/>
                  </a:lnTo>
                  <a:lnTo>
                    <a:pt x="50863" y="1680400"/>
                  </a:lnTo>
                  <a:lnTo>
                    <a:pt x="23706" y="1645242"/>
                  </a:lnTo>
                  <a:lnTo>
                    <a:pt x="6201" y="1603734"/>
                  </a:lnTo>
                  <a:lnTo>
                    <a:pt x="0" y="1557527"/>
                  </a:lnTo>
                  <a:lnTo>
                    <a:pt x="0" y="173736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273084" y="6048290"/>
            <a:ext cx="2054860" cy="796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9415" marR="5080" indent="-387350">
              <a:lnSpc>
                <a:spcPct val="129700"/>
              </a:lnSpc>
              <a:spcBef>
                <a:spcPts val="95"/>
              </a:spcBef>
            </a:pPr>
            <a:r>
              <a:rPr dirty="0" sz="1950" spc="-10" b="1">
                <a:solidFill>
                  <a:srgbClr val="387B0C"/>
                </a:solidFill>
                <a:latin typeface="Tahoma"/>
                <a:cs typeface="Tahoma"/>
              </a:rPr>
              <a:t>CONSERVACIÓN </a:t>
            </a:r>
            <a:r>
              <a:rPr dirty="0" sz="1950" spc="-85" b="1">
                <a:solidFill>
                  <a:srgbClr val="387B0C"/>
                </a:solidFill>
                <a:latin typeface="Tahoma"/>
                <a:cs typeface="Tahoma"/>
              </a:rPr>
              <a:t>RUTINARIA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739128" y="5664708"/>
            <a:ext cx="2574290" cy="1501140"/>
            <a:chOff x="6739128" y="5664708"/>
            <a:chExt cx="2574290" cy="1501140"/>
          </a:xfrm>
        </p:grpSpPr>
        <p:sp>
          <p:nvSpPr>
            <p:cNvPr id="16" name="object 16" descr=""/>
            <p:cNvSpPr/>
            <p:nvPr/>
          </p:nvSpPr>
          <p:spPr>
            <a:xfrm>
              <a:off x="6752844" y="5678424"/>
              <a:ext cx="2546985" cy="1473835"/>
            </a:xfrm>
            <a:custGeom>
              <a:avLst/>
              <a:gdLst/>
              <a:ahLst/>
              <a:cxnLst/>
              <a:rect l="l" t="t" r="r" b="b"/>
              <a:pathLst>
                <a:path w="2546984" h="1473834">
                  <a:moveTo>
                    <a:pt x="2398775" y="1473708"/>
                  </a:moveTo>
                  <a:lnTo>
                    <a:pt x="147828" y="1473708"/>
                  </a:lnTo>
                  <a:lnTo>
                    <a:pt x="101437" y="1466088"/>
                  </a:lnTo>
                  <a:lnTo>
                    <a:pt x="60899" y="1444934"/>
                  </a:lnTo>
                  <a:lnTo>
                    <a:pt x="28773" y="1412808"/>
                  </a:lnTo>
                  <a:lnTo>
                    <a:pt x="7619" y="1372270"/>
                  </a:lnTo>
                  <a:lnTo>
                    <a:pt x="0" y="1325879"/>
                  </a:lnTo>
                  <a:lnTo>
                    <a:pt x="0" y="146303"/>
                  </a:lnTo>
                  <a:lnTo>
                    <a:pt x="7620" y="100071"/>
                  </a:lnTo>
                  <a:lnTo>
                    <a:pt x="28773" y="59911"/>
                  </a:lnTo>
                  <a:lnTo>
                    <a:pt x="60899" y="28236"/>
                  </a:lnTo>
                  <a:lnTo>
                    <a:pt x="101437" y="7461"/>
                  </a:lnTo>
                  <a:lnTo>
                    <a:pt x="147828" y="0"/>
                  </a:lnTo>
                  <a:lnTo>
                    <a:pt x="2398775" y="0"/>
                  </a:lnTo>
                  <a:lnTo>
                    <a:pt x="2445751" y="7461"/>
                  </a:lnTo>
                  <a:lnTo>
                    <a:pt x="2486363" y="28236"/>
                  </a:lnTo>
                  <a:lnTo>
                    <a:pt x="2518269" y="59911"/>
                  </a:lnTo>
                  <a:lnTo>
                    <a:pt x="2539130" y="100071"/>
                  </a:lnTo>
                  <a:lnTo>
                    <a:pt x="2546603" y="146303"/>
                  </a:lnTo>
                  <a:lnTo>
                    <a:pt x="2546603" y="1325879"/>
                  </a:lnTo>
                  <a:lnTo>
                    <a:pt x="2539130" y="1372270"/>
                  </a:lnTo>
                  <a:lnTo>
                    <a:pt x="2518269" y="1412808"/>
                  </a:lnTo>
                  <a:lnTo>
                    <a:pt x="2486363" y="1444934"/>
                  </a:lnTo>
                  <a:lnTo>
                    <a:pt x="2445751" y="1466088"/>
                  </a:lnTo>
                  <a:lnTo>
                    <a:pt x="2398775" y="1473708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52844" y="5678424"/>
              <a:ext cx="2546985" cy="1473835"/>
            </a:xfrm>
            <a:custGeom>
              <a:avLst/>
              <a:gdLst/>
              <a:ahLst/>
              <a:cxnLst/>
              <a:rect l="l" t="t" r="r" b="b"/>
              <a:pathLst>
                <a:path w="2546984" h="1473834">
                  <a:moveTo>
                    <a:pt x="0" y="146303"/>
                  </a:moveTo>
                  <a:lnTo>
                    <a:pt x="7620" y="100071"/>
                  </a:lnTo>
                  <a:lnTo>
                    <a:pt x="28773" y="59911"/>
                  </a:lnTo>
                  <a:lnTo>
                    <a:pt x="60899" y="28236"/>
                  </a:lnTo>
                  <a:lnTo>
                    <a:pt x="101437" y="7461"/>
                  </a:lnTo>
                  <a:lnTo>
                    <a:pt x="147828" y="0"/>
                  </a:lnTo>
                  <a:lnTo>
                    <a:pt x="2398775" y="0"/>
                  </a:lnTo>
                  <a:lnTo>
                    <a:pt x="2445751" y="7461"/>
                  </a:lnTo>
                  <a:lnTo>
                    <a:pt x="2486363" y="28236"/>
                  </a:lnTo>
                  <a:lnTo>
                    <a:pt x="2518269" y="59911"/>
                  </a:lnTo>
                  <a:lnTo>
                    <a:pt x="2539130" y="100071"/>
                  </a:lnTo>
                  <a:lnTo>
                    <a:pt x="2546603" y="146303"/>
                  </a:lnTo>
                  <a:lnTo>
                    <a:pt x="2546603" y="1325879"/>
                  </a:lnTo>
                  <a:lnTo>
                    <a:pt x="2539130" y="1372270"/>
                  </a:lnTo>
                  <a:lnTo>
                    <a:pt x="2518269" y="1412808"/>
                  </a:lnTo>
                  <a:lnTo>
                    <a:pt x="2486363" y="1444934"/>
                  </a:lnTo>
                  <a:lnTo>
                    <a:pt x="2445751" y="1466088"/>
                  </a:lnTo>
                  <a:lnTo>
                    <a:pt x="2398775" y="1473708"/>
                  </a:lnTo>
                  <a:lnTo>
                    <a:pt x="147828" y="1473708"/>
                  </a:lnTo>
                  <a:lnTo>
                    <a:pt x="101437" y="1466088"/>
                  </a:lnTo>
                  <a:lnTo>
                    <a:pt x="60899" y="1444934"/>
                  </a:lnTo>
                  <a:lnTo>
                    <a:pt x="28773" y="1412808"/>
                  </a:lnTo>
                  <a:lnTo>
                    <a:pt x="7619" y="1372270"/>
                  </a:lnTo>
                  <a:lnTo>
                    <a:pt x="0" y="1325879"/>
                  </a:lnTo>
                  <a:lnTo>
                    <a:pt x="0" y="146303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7003711" y="5956817"/>
            <a:ext cx="2044700" cy="796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4805" marR="5080" indent="-332740">
              <a:lnSpc>
                <a:spcPct val="129700"/>
              </a:lnSpc>
              <a:spcBef>
                <a:spcPts val="95"/>
              </a:spcBef>
            </a:pPr>
            <a:r>
              <a:rPr dirty="0" sz="1950" spc="-130" b="1">
                <a:solidFill>
                  <a:srgbClr val="387B0C"/>
                </a:solidFill>
                <a:latin typeface="Tahoma"/>
                <a:cs typeface="Tahoma"/>
              </a:rPr>
              <a:t>MANTENIMIENTO </a:t>
            </a:r>
            <a:r>
              <a:rPr dirty="0" sz="1950" spc="-10" b="1">
                <a:solidFill>
                  <a:srgbClr val="387B0C"/>
                </a:solidFill>
                <a:latin typeface="Tahoma"/>
                <a:cs typeface="Tahoma"/>
              </a:rPr>
              <a:t>PERIODICO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267955" y="3887723"/>
            <a:ext cx="2573020" cy="1489075"/>
            <a:chOff x="7267955" y="3887723"/>
            <a:chExt cx="2573020" cy="1489075"/>
          </a:xfrm>
        </p:grpSpPr>
        <p:sp>
          <p:nvSpPr>
            <p:cNvPr id="20" name="object 20" descr=""/>
            <p:cNvSpPr/>
            <p:nvPr/>
          </p:nvSpPr>
          <p:spPr>
            <a:xfrm>
              <a:off x="7281671" y="3901439"/>
              <a:ext cx="2545080" cy="1461770"/>
            </a:xfrm>
            <a:custGeom>
              <a:avLst/>
              <a:gdLst/>
              <a:ahLst/>
              <a:cxnLst/>
              <a:rect l="l" t="t" r="r" b="b"/>
              <a:pathLst>
                <a:path w="2545079" h="1461770">
                  <a:moveTo>
                    <a:pt x="2398775" y="1461516"/>
                  </a:moveTo>
                  <a:lnTo>
                    <a:pt x="144779" y="1461516"/>
                  </a:lnTo>
                  <a:lnTo>
                    <a:pt x="99291" y="1454054"/>
                  </a:lnTo>
                  <a:lnTo>
                    <a:pt x="59582" y="1433279"/>
                  </a:lnTo>
                  <a:lnTo>
                    <a:pt x="28139" y="1401604"/>
                  </a:lnTo>
                  <a:lnTo>
                    <a:pt x="7449" y="1361444"/>
                  </a:lnTo>
                  <a:lnTo>
                    <a:pt x="0" y="1315212"/>
                  </a:lnTo>
                  <a:lnTo>
                    <a:pt x="0" y="146303"/>
                  </a:lnTo>
                  <a:lnTo>
                    <a:pt x="7449" y="100071"/>
                  </a:lnTo>
                  <a:lnTo>
                    <a:pt x="28139" y="59911"/>
                  </a:lnTo>
                  <a:lnTo>
                    <a:pt x="59582" y="28236"/>
                  </a:lnTo>
                  <a:lnTo>
                    <a:pt x="99291" y="7461"/>
                  </a:lnTo>
                  <a:lnTo>
                    <a:pt x="144779" y="0"/>
                  </a:lnTo>
                  <a:lnTo>
                    <a:pt x="2398775" y="0"/>
                  </a:lnTo>
                  <a:lnTo>
                    <a:pt x="2445008" y="7461"/>
                  </a:lnTo>
                  <a:lnTo>
                    <a:pt x="2485168" y="28236"/>
                  </a:lnTo>
                  <a:lnTo>
                    <a:pt x="2516843" y="59911"/>
                  </a:lnTo>
                  <a:lnTo>
                    <a:pt x="2537618" y="100071"/>
                  </a:lnTo>
                  <a:lnTo>
                    <a:pt x="2545080" y="146303"/>
                  </a:lnTo>
                  <a:lnTo>
                    <a:pt x="2545080" y="1315212"/>
                  </a:lnTo>
                  <a:lnTo>
                    <a:pt x="2537618" y="1361444"/>
                  </a:lnTo>
                  <a:lnTo>
                    <a:pt x="2516843" y="1401604"/>
                  </a:lnTo>
                  <a:lnTo>
                    <a:pt x="2485168" y="1433279"/>
                  </a:lnTo>
                  <a:lnTo>
                    <a:pt x="2445008" y="1454054"/>
                  </a:lnTo>
                  <a:lnTo>
                    <a:pt x="2398775" y="1461516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281671" y="3901439"/>
              <a:ext cx="2545080" cy="1461770"/>
            </a:xfrm>
            <a:custGeom>
              <a:avLst/>
              <a:gdLst/>
              <a:ahLst/>
              <a:cxnLst/>
              <a:rect l="l" t="t" r="r" b="b"/>
              <a:pathLst>
                <a:path w="2545079" h="1461770">
                  <a:moveTo>
                    <a:pt x="0" y="146303"/>
                  </a:moveTo>
                  <a:lnTo>
                    <a:pt x="7449" y="100071"/>
                  </a:lnTo>
                  <a:lnTo>
                    <a:pt x="28139" y="59911"/>
                  </a:lnTo>
                  <a:lnTo>
                    <a:pt x="59582" y="28236"/>
                  </a:lnTo>
                  <a:lnTo>
                    <a:pt x="99291" y="7461"/>
                  </a:lnTo>
                  <a:lnTo>
                    <a:pt x="144779" y="0"/>
                  </a:lnTo>
                  <a:lnTo>
                    <a:pt x="2398775" y="0"/>
                  </a:lnTo>
                  <a:lnTo>
                    <a:pt x="2445008" y="7461"/>
                  </a:lnTo>
                  <a:lnTo>
                    <a:pt x="2485168" y="28236"/>
                  </a:lnTo>
                  <a:lnTo>
                    <a:pt x="2516843" y="59911"/>
                  </a:lnTo>
                  <a:lnTo>
                    <a:pt x="2537618" y="100071"/>
                  </a:lnTo>
                  <a:lnTo>
                    <a:pt x="2545080" y="146303"/>
                  </a:lnTo>
                  <a:lnTo>
                    <a:pt x="2545080" y="1315212"/>
                  </a:lnTo>
                  <a:lnTo>
                    <a:pt x="2537618" y="1361444"/>
                  </a:lnTo>
                  <a:lnTo>
                    <a:pt x="2516843" y="1401604"/>
                  </a:lnTo>
                  <a:lnTo>
                    <a:pt x="2485168" y="1433279"/>
                  </a:lnTo>
                  <a:lnTo>
                    <a:pt x="2445008" y="1454054"/>
                  </a:lnTo>
                  <a:lnTo>
                    <a:pt x="2398775" y="1461516"/>
                  </a:lnTo>
                  <a:lnTo>
                    <a:pt x="144779" y="1461516"/>
                  </a:lnTo>
                  <a:lnTo>
                    <a:pt x="99291" y="1454054"/>
                  </a:lnTo>
                  <a:lnTo>
                    <a:pt x="59582" y="1433279"/>
                  </a:lnTo>
                  <a:lnTo>
                    <a:pt x="28139" y="1401604"/>
                  </a:lnTo>
                  <a:lnTo>
                    <a:pt x="7449" y="1361444"/>
                  </a:lnTo>
                  <a:lnTo>
                    <a:pt x="0" y="1315212"/>
                  </a:lnTo>
                  <a:lnTo>
                    <a:pt x="0" y="146303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421318" y="4469369"/>
            <a:ext cx="226314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10" b="1">
                <a:latin typeface="Verdana"/>
                <a:cs typeface="Verdana"/>
              </a:rPr>
              <a:t>REHABILITACIÓN</a:t>
            </a:r>
            <a:endParaRPr sz="1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75960" y="1252404"/>
            <a:ext cx="7760970" cy="6372225"/>
            <a:chOff x="2175960" y="1252404"/>
            <a:chExt cx="7760970" cy="63722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5960" y="1252404"/>
              <a:ext cx="4954393" cy="33282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1603" y="4536948"/>
              <a:ext cx="5484875" cy="308762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9960" rIns="0" bIns="0" rtlCol="0" vert="horz">
            <a:spAutoFit/>
          </a:bodyPr>
          <a:lstStyle/>
          <a:p>
            <a:pPr marL="1350010">
              <a:lnSpc>
                <a:spcPct val="100000"/>
              </a:lnSpc>
              <a:spcBef>
                <a:spcPts val="110"/>
              </a:spcBef>
            </a:pPr>
            <a:r>
              <a:rPr dirty="0" sz="3950" spc="-160"/>
              <a:t>PROYECTO</a:t>
            </a:r>
            <a:r>
              <a:rPr dirty="0" sz="3950" spc="-90"/>
              <a:t> </a:t>
            </a:r>
            <a:r>
              <a:rPr dirty="0" sz="3950" spc="-320"/>
              <a:t>DE</a:t>
            </a:r>
            <a:r>
              <a:rPr dirty="0" sz="3950" spc="-50"/>
              <a:t> </a:t>
            </a:r>
            <a:r>
              <a:rPr dirty="0" sz="3950" spc="-165"/>
              <a:t>MEJORAMIENTO</a:t>
            </a:r>
            <a:endParaRPr sz="3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7266" y="478059"/>
            <a:ext cx="33032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75"/>
              <a:t>CONTENIDO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046170" y="1564450"/>
            <a:ext cx="6480175" cy="107124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740"/>
              </a:spcBef>
              <a:buClr>
                <a:srgbClr val="BADFE2"/>
              </a:buClr>
              <a:buFont typeface="Georgia"/>
              <a:buChar char="&gt;"/>
              <a:tabLst>
                <a:tab pos="328295" algn="l"/>
              </a:tabLst>
            </a:pP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Aspectos</a:t>
            </a:r>
            <a:r>
              <a:rPr dirty="0" sz="2050" spc="17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generales</a:t>
            </a:r>
            <a:endParaRPr sz="2050">
              <a:latin typeface="Tahoma"/>
              <a:cs typeface="Tahoma"/>
            </a:endParaRPr>
          </a:p>
          <a:p>
            <a:pPr marL="327660" marR="5080" indent="-315595">
              <a:lnSpc>
                <a:spcPts val="2020"/>
              </a:lnSpc>
              <a:spcBef>
                <a:spcPts val="1080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  <a:tab pos="2279650" algn="l"/>
                <a:tab pos="4451350" algn="l"/>
                <a:tab pos="4838700" algn="l"/>
              </a:tabLst>
            </a:pP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Definiciones,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características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50" b="1">
                <a:solidFill>
                  <a:srgbClr val="3F3F3F"/>
                </a:solidFill>
                <a:latin typeface="Tahoma"/>
                <a:cs typeface="Tahoma"/>
              </a:rPr>
              <a:t>y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clasificación carreteras.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33898" y="2035553"/>
            <a:ext cx="957580" cy="3441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68960" algn="l"/>
              </a:tabLst>
            </a:pPr>
            <a:r>
              <a:rPr dirty="0" sz="2050" spc="-25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25" b="1">
                <a:solidFill>
                  <a:srgbClr val="3F3F3F"/>
                </a:solidFill>
                <a:latin typeface="Tahoma"/>
                <a:cs typeface="Tahoma"/>
              </a:rPr>
              <a:t>las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46170" y="2684768"/>
            <a:ext cx="7650480" cy="449199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just" marL="327660" marR="7620" indent="-315595">
              <a:lnSpc>
                <a:spcPct val="81700"/>
              </a:lnSpc>
              <a:spcBef>
                <a:spcPts val="585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</a:tabLst>
            </a:pP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Etapas</a:t>
            </a:r>
            <a:r>
              <a:rPr dirty="0" sz="2050" spc="180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para</a:t>
            </a:r>
            <a:r>
              <a:rPr dirty="0" sz="2050" spc="190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la</a:t>
            </a:r>
            <a:r>
              <a:rPr dirty="0" sz="2050" spc="190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construcción</a:t>
            </a:r>
            <a:r>
              <a:rPr dirty="0" sz="2050" spc="185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190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una</a:t>
            </a:r>
            <a:r>
              <a:rPr dirty="0" sz="2050" spc="190" b="1">
                <a:solidFill>
                  <a:srgbClr val="3F3F3F"/>
                </a:solidFill>
                <a:latin typeface="Tahoma"/>
                <a:cs typeface="Tahoma"/>
              </a:rPr>
              <a:t>  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carretera,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selección</a:t>
            </a:r>
            <a:r>
              <a:rPr dirty="0" sz="2050" spc="25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2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la</a:t>
            </a:r>
            <a:r>
              <a:rPr dirty="0" sz="2050" spc="27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ruta,</a:t>
            </a:r>
            <a:r>
              <a:rPr dirty="0" sz="2050" spc="2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trazado</a:t>
            </a:r>
            <a:r>
              <a:rPr dirty="0" sz="2050" spc="28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28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la</a:t>
            </a:r>
            <a:r>
              <a:rPr dirty="0" sz="2050" spc="27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línea</a:t>
            </a:r>
            <a:r>
              <a:rPr dirty="0" sz="2050" spc="28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28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pendiente, velocidad.</a:t>
            </a:r>
            <a:endParaRPr sz="2050">
              <a:latin typeface="Tahoma"/>
              <a:cs typeface="Tahoma"/>
            </a:endParaRPr>
          </a:p>
          <a:p>
            <a:pPr marL="327660" marR="7620" indent="-315595">
              <a:lnSpc>
                <a:spcPts val="2000"/>
              </a:lnSpc>
              <a:spcBef>
                <a:spcPts val="1100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  <a:tab pos="2287270" algn="l"/>
                <a:tab pos="3937000" algn="l"/>
                <a:tab pos="5045075" algn="l"/>
                <a:tab pos="6538595" algn="l"/>
              </a:tabLst>
            </a:pP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Alineamiento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horizontal: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Curvas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circulares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simples,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compuestas</a:t>
            </a:r>
            <a:r>
              <a:rPr dirty="0" sz="2050" spc="11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y</a:t>
            </a:r>
            <a:r>
              <a:rPr dirty="0" sz="2050" spc="12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11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transición.</a:t>
            </a:r>
            <a:endParaRPr sz="2050">
              <a:latin typeface="Tahoma"/>
              <a:cs typeface="Tahoma"/>
            </a:endParaRPr>
          </a:p>
          <a:p>
            <a:pPr marL="327660" marR="9525" indent="-315595">
              <a:lnSpc>
                <a:spcPts val="2000"/>
              </a:lnSpc>
              <a:spcBef>
                <a:spcPts val="1110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  <a:tab pos="1452245" algn="l"/>
                <a:tab pos="1778635" algn="l"/>
                <a:tab pos="3324225" algn="l"/>
                <a:tab pos="5122545" algn="l"/>
                <a:tab pos="6758305" algn="l"/>
                <a:tab pos="7256780" algn="l"/>
              </a:tabLst>
            </a:pP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Peralte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50" b="1">
                <a:solidFill>
                  <a:srgbClr val="3F3F3F"/>
                </a:solidFill>
                <a:latin typeface="Tahoma"/>
                <a:cs typeface="Tahoma"/>
              </a:rPr>
              <a:t>y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curvatura,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sobreancho,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estabilidad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25" b="1">
                <a:solidFill>
                  <a:srgbClr val="3F3F3F"/>
                </a:solidFill>
                <a:latin typeface="Tahoma"/>
                <a:cs typeface="Tahoma"/>
              </a:rPr>
              <a:t>en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25" b="1">
                <a:solidFill>
                  <a:srgbClr val="3F3F3F"/>
                </a:solidFill>
                <a:latin typeface="Tahoma"/>
                <a:cs typeface="Tahoma"/>
              </a:rPr>
              <a:t>las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curvas</a:t>
            </a:r>
            <a:r>
              <a:rPr dirty="0" sz="2050" spc="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y</a:t>
            </a:r>
            <a:r>
              <a:rPr dirty="0" sz="2050" spc="9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entretangencias</a:t>
            </a:r>
            <a:endParaRPr sz="2050">
              <a:latin typeface="Tahoma"/>
              <a:cs typeface="Tahoma"/>
            </a:endParaRPr>
          </a:p>
          <a:p>
            <a:pPr marL="328295" indent="-315595">
              <a:lnSpc>
                <a:spcPct val="100000"/>
              </a:lnSpc>
              <a:spcBef>
                <a:spcPts val="665"/>
              </a:spcBef>
              <a:buClr>
                <a:srgbClr val="BADFE2"/>
              </a:buClr>
              <a:buFont typeface="Georgia"/>
              <a:buChar char="&gt;"/>
              <a:tabLst>
                <a:tab pos="328295" algn="l"/>
              </a:tabLst>
            </a:pP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Distancias</a:t>
            </a:r>
            <a:r>
              <a:rPr dirty="0" sz="2050" spc="12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13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visibilidad.</a:t>
            </a:r>
            <a:endParaRPr sz="2050">
              <a:latin typeface="Tahoma"/>
              <a:cs typeface="Tahoma"/>
            </a:endParaRPr>
          </a:p>
          <a:p>
            <a:pPr marL="327660" marR="5080" indent="-315595">
              <a:lnSpc>
                <a:spcPts val="2000"/>
              </a:lnSpc>
              <a:spcBef>
                <a:spcPts val="1095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  <a:tab pos="2385695" algn="l"/>
                <a:tab pos="3780154" algn="l"/>
                <a:tab pos="6066155" algn="l"/>
              </a:tabLst>
            </a:pP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Alineamiento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vertical: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Generalidades,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	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pendientes;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curvas</a:t>
            </a:r>
            <a:r>
              <a:rPr dirty="0" sz="2050" spc="10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verticales.</a:t>
            </a:r>
            <a:endParaRPr sz="2050">
              <a:latin typeface="Tahoma"/>
              <a:cs typeface="Tahoma"/>
            </a:endParaRPr>
          </a:p>
          <a:p>
            <a:pPr algn="just" marL="327660" marR="7620" indent="-315595">
              <a:lnSpc>
                <a:spcPts val="2000"/>
              </a:lnSpc>
              <a:spcBef>
                <a:spcPts val="1115"/>
              </a:spcBef>
              <a:buClr>
                <a:srgbClr val="BADFE2"/>
              </a:buClr>
              <a:buFont typeface="Georgia"/>
              <a:buChar char="&gt;"/>
              <a:tabLst>
                <a:tab pos="327660" algn="l"/>
              </a:tabLst>
            </a:pP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Cubicación:</a:t>
            </a:r>
            <a:r>
              <a:rPr dirty="0" sz="2050" spc="40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línea</a:t>
            </a:r>
            <a:r>
              <a:rPr dirty="0" sz="2050" spc="39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roja,</a:t>
            </a:r>
            <a:r>
              <a:rPr dirty="0" sz="2050" spc="38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estacas</a:t>
            </a:r>
            <a:r>
              <a:rPr dirty="0" sz="2050" spc="40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39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chaflán</a:t>
            </a:r>
            <a:r>
              <a:rPr dirty="0" sz="2050" spc="409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y</a:t>
            </a:r>
            <a:r>
              <a:rPr dirty="0" sz="2050" spc="39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37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ceros.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áreas</a:t>
            </a:r>
            <a:r>
              <a:rPr dirty="0" sz="2050" spc="1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1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las</a:t>
            </a:r>
            <a:r>
              <a:rPr dirty="0" sz="2050" spc="16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secciones</a:t>
            </a:r>
            <a:r>
              <a:rPr dirty="0" sz="2050" spc="14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transversales;</a:t>
            </a:r>
            <a:r>
              <a:rPr dirty="0" sz="2050" spc="14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determinación</a:t>
            </a:r>
            <a:r>
              <a:rPr dirty="0" sz="2050" spc="14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25" b="1">
                <a:solidFill>
                  <a:srgbClr val="3F3F3F"/>
                </a:solidFill>
                <a:latin typeface="Tahoma"/>
                <a:cs typeface="Tahoma"/>
              </a:rPr>
              <a:t>de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volúmenes.</a:t>
            </a:r>
            <a:endParaRPr sz="2050">
              <a:latin typeface="Tahoma"/>
              <a:cs typeface="Tahoma"/>
            </a:endParaRPr>
          </a:p>
          <a:p>
            <a:pPr algn="just" marL="328295" indent="-315595">
              <a:lnSpc>
                <a:spcPct val="100000"/>
              </a:lnSpc>
              <a:spcBef>
                <a:spcPts val="640"/>
              </a:spcBef>
              <a:buClr>
                <a:srgbClr val="BADFE2"/>
              </a:buClr>
              <a:buFont typeface="Georgia"/>
              <a:buChar char="&gt;"/>
              <a:tabLst>
                <a:tab pos="328295" algn="l"/>
              </a:tabLst>
            </a:pP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Obras</a:t>
            </a:r>
            <a:r>
              <a:rPr dirty="0" sz="2050" spc="135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114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movimiento</a:t>
            </a:r>
            <a:r>
              <a:rPr dirty="0" sz="2050" spc="13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b="1">
                <a:solidFill>
                  <a:srgbClr val="3F3F3F"/>
                </a:solidFill>
                <a:latin typeface="Tahoma"/>
                <a:cs typeface="Tahoma"/>
              </a:rPr>
              <a:t>de</a:t>
            </a:r>
            <a:r>
              <a:rPr dirty="0" sz="2050" spc="90" b="1">
                <a:solidFill>
                  <a:srgbClr val="3F3F3F"/>
                </a:solidFill>
                <a:latin typeface="Tahoma"/>
                <a:cs typeface="Tahoma"/>
              </a:rPr>
              <a:t> </a:t>
            </a:r>
            <a:r>
              <a:rPr dirty="0" sz="2050" spc="-10" b="1">
                <a:solidFill>
                  <a:srgbClr val="3F3F3F"/>
                </a:solidFill>
                <a:latin typeface="Tahoma"/>
                <a:cs typeface="Tahoma"/>
              </a:rPr>
              <a:t>tierras.</a:t>
            </a:r>
            <a:endParaRPr sz="2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4522" rIns="0" bIns="0" rtlCol="0" vert="horz">
            <a:spAutoFit/>
          </a:bodyPr>
          <a:lstStyle/>
          <a:p>
            <a:pPr marL="3475990" marR="5080" indent="-1955800">
              <a:lnSpc>
                <a:spcPct val="100299"/>
              </a:lnSpc>
              <a:spcBef>
                <a:spcPts val="95"/>
              </a:spcBef>
            </a:pPr>
            <a:r>
              <a:rPr dirty="0" sz="3950"/>
              <a:t>CICLO</a:t>
            </a:r>
            <a:r>
              <a:rPr dirty="0" sz="3950" spc="-140"/>
              <a:t> </a:t>
            </a:r>
            <a:r>
              <a:rPr dirty="0" sz="3950" spc="-320"/>
              <a:t>DE</a:t>
            </a:r>
            <a:r>
              <a:rPr dirty="0" sz="3950" spc="-50"/>
              <a:t> </a:t>
            </a:r>
            <a:r>
              <a:rPr dirty="0" sz="3950" spc="-254"/>
              <a:t>UN</a:t>
            </a:r>
            <a:r>
              <a:rPr dirty="0" sz="3950" spc="-50"/>
              <a:t> </a:t>
            </a:r>
            <a:r>
              <a:rPr dirty="0" sz="3950" spc="-200"/>
              <a:t>PROYECTOS</a:t>
            </a:r>
            <a:r>
              <a:rPr dirty="0" sz="3950" spc="-90"/>
              <a:t> </a:t>
            </a:r>
            <a:r>
              <a:rPr dirty="0" sz="3950" spc="-345"/>
              <a:t>DE </a:t>
            </a:r>
            <a:r>
              <a:rPr dirty="0" sz="3950" spc="-300"/>
              <a:t>CARRETERAS</a:t>
            </a:r>
            <a:endParaRPr sz="39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0" y="2144267"/>
            <a:ext cx="7208519" cy="47762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595" y="7285803"/>
            <a:ext cx="8763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spc="-50" b="1"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73627" y="456783"/>
            <a:ext cx="5458460" cy="247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6144" algn="l"/>
                <a:tab pos="1805939" algn="l"/>
                <a:tab pos="3295015" algn="l"/>
              </a:tabLst>
            </a:pPr>
            <a:r>
              <a:rPr dirty="0" sz="1450" b="1" i="1">
                <a:latin typeface="Times New Roman"/>
                <a:cs typeface="Times New Roman"/>
              </a:rPr>
              <a:t>C</a:t>
            </a:r>
            <a:r>
              <a:rPr dirty="0" sz="1450" spc="8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I</a:t>
            </a:r>
            <a:r>
              <a:rPr dirty="0" sz="1450" spc="-10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C</a:t>
            </a:r>
            <a:r>
              <a:rPr dirty="0" sz="1450" spc="10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L</a:t>
            </a:r>
            <a:r>
              <a:rPr dirty="0" sz="1450" spc="10" b="1" i="1">
                <a:latin typeface="Times New Roman"/>
                <a:cs typeface="Times New Roman"/>
              </a:rPr>
              <a:t> </a:t>
            </a:r>
            <a:r>
              <a:rPr dirty="0" sz="1450" spc="-50" b="1" i="1">
                <a:latin typeface="Times New Roman"/>
                <a:cs typeface="Times New Roman"/>
              </a:rPr>
              <a:t>O</a:t>
            </a:r>
            <a:r>
              <a:rPr dirty="0" sz="1450" b="1" i="1">
                <a:latin typeface="Times New Roman"/>
                <a:cs typeface="Times New Roman"/>
              </a:rPr>
              <a:t>	D</a:t>
            </a:r>
            <a:r>
              <a:rPr dirty="0" sz="1450" spc="10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E</a:t>
            </a:r>
            <a:r>
              <a:rPr dirty="0" sz="1450" spc="125" b="1" i="1">
                <a:latin typeface="Times New Roman"/>
                <a:cs typeface="Times New Roman"/>
              </a:rPr>
              <a:t>  </a:t>
            </a:r>
            <a:r>
              <a:rPr dirty="0" sz="1450" b="1" i="1">
                <a:latin typeface="Times New Roman"/>
                <a:cs typeface="Times New Roman"/>
              </a:rPr>
              <a:t>U</a:t>
            </a:r>
            <a:r>
              <a:rPr dirty="0" sz="1450" spc="110" b="1" i="1">
                <a:latin typeface="Times New Roman"/>
                <a:cs typeface="Times New Roman"/>
              </a:rPr>
              <a:t> </a:t>
            </a:r>
            <a:r>
              <a:rPr dirty="0" sz="1450" spc="-50" b="1" i="1">
                <a:latin typeface="Times New Roman"/>
                <a:cs typeface="Times New Roman"/>
              </a:rPr>
              <a:t>N</a:t>
            </a:r>
            <a:r>
              <a:rPr dirty="0" sz="1450" b="1" i="1">
                <a:latin typeface="Times New Roman"/>
                <a:cs typeface="Times New Roman"/>
              </a:rPr>
              <a:t>	P</a:t>
            </a:r>
            <a:r>
              <a:rPr dirty="0" sz="1450" spc="2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R</a:t>
            </a:r>
            <a:r>
              <a:rPr dirty="0" sz="1450" spc="8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O</a:t>
            </a:r>
            <a:r>
              <a:rPr dirty="0" sz="1450" spc="10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Y</a:t>
            </a:r>
            <a:r>
              <a:rPr dirty="0" sz="1450" spc="5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E</a:t>
            </a:r>
            <a:r>
              <a:rPr dirty="0" sz="1450" spc="10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C</a:t>
            </a:r>
            <a:r>
              <a:rPr dirty="0" sz="1450" spc="7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T</a:t>
            </a:r>
            <a:r>
              <a:rPr dirty="0" sz="1450" spc="20" b="1" i="1">
                <a:latin typeface="Times New Roman"/>
                <a:cs typeface="Times New Roman"/>
              </a:rPr>
              <a:t> </a:t>
            </a:r>
            <a:r>
              <a:rPr dirty="0" sz="1450" spc="-50" b="1" i="1">
                <a:latin typeface="Times New Roman"/>
                <a:cs typeface="Times New Roman"/>
              </a:rPr>
              <a:t>O</a:t>
            </a:r>
            <a:r>
              <a:rPr dirty="0" sz="1450" b="1" i="1">
                <a:latin typeface="Times New Roman"/>
                <a:cs typeface="Times New Roman"/>
              </a:rPr>
              <a:t>	D</a:t>
            </a:r>
            <a:r>
              <a:rPr dirty="0" sz="1450" spc="12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E</a:t>
            </a:r>
            <a:r>
              <a:rPr dirty="0" sz="1450" spc="130" b="1" i="1">
                <a:latin typeface="Times New Roman"/>
                <a:cs typeface="Times New Roman"/>
              </a:rPr>
              <a:t>  </a:t>
            </a:r>
            <a:r>
              <a:rPr dirty="0" sz="1450" b="1" i="1">
                <a:latin typeface="Times New Roman"/>
                <a:cs typeface="Times New Roman"/>
              </a:rPr>
              <a:t>C</a:t>
            </a:r>
            <a:r>
              <a:rPr dirty="0" sz="1450" spc="9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A</a:t>
            </a:r>
            <a:r>
              <a:rPr dirty="0" sz="1450" spc="8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R</a:t>
            </a:r>
            <a:r>
              <a:rPr dirty="0" sz="1450" spc="7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R</a:t>
            </a:r>
            <a:r>
              <a:rPr dirty="0" sz="1450" spc="10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E</a:t>
            </a:r>
            <a:r>
              <a:rPr dirty="0" sz="1450" spc="7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T</a:t>
            </a:r>
            <a:r>
              <a:rPr dirty="0" sz="1450" spc="2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E</a:t>
            </a:r>
            <a:r>
              <a:rPr dirty="0" sz="1450" spc="75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R</a:t>
            </a:r>
            <a:r>
              <a:rPr dirty="0" sz="1450" spc="100" b="1" i="1">
                <a:latin typeface="Times New Roman"/>
                <a:cs typeface="Times New Roman"/>
              </a:rPr>
              <a:t> </a:t>
            </a:r>
            <a:r>
              <a:rPr dirty="0" sz="1450" b="1" i="1">
                <a:latin typeface="Times New Roman"/>
                <a:cs typeface="Times New Roman"/>
              </a:rPr>
              <a:t>A</a:t>
            </a:r>
            <a:r>
              <a:rPr dirty="0" sz="1450" spc="75" b="1" i="1">
                <a:latin typeface="Times New Roman"/>
                <a:cs typeface="Times New Roman"/>
              </a:rPr>
              <a:t> </a:t>
            </a:r>
            <a:r>
              <a:rPr dirty="0" sz="1450" spc="-50" b="1" i="1">
                <a:latin typeface="Times New Roman"/>
                <a:cs typeface="Times New Roman"/>
              </a:rPr>
              <a:t>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28379" y="814577"/>
            <a:ext cx="1391920" cy="355600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591820">
              <a:lnSpc>
                <a:spcPct val="100000"/>
              </a:lnSpc>
              <a:spcBef>
                <a:spcPts val="290"/>
              </a:spcBef>
            </a:pP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A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634865" y="1407699"/>
            <a:ext cx="2954655" cy="951865"/>
          </a:xfrm>
          <a:custGeom>
            <a:avLst/>
            <a:gdLst/>
            <a:ahLst/>
            <a:cxnLst/>
            <a:rect l="l" t="t" r="r" b="b"/>
            <a:pathLst>
              <a:path w="2954654" h="951864">
                <a:moveTo>
                  <a:pt x="2954369" y="0"/>
                </a:moveTo>
                <a:lnTo>
                  <a:pt x="0" y="0"/>
                </a:lnTo>
                <a:lnTo>
                  <a:pt x="0" y="358425"/>
                </a:lnTo>
                <a:lnTo>
                  <a:pt x="2954369" y="358425"/>
                </a:lnTo>
                <a:lnTo>
                  <a:pt x="2954369" y="0"/>
                </a:lnTo>
                <a:close/>
              </a:path>
              <a:path w="2954654" h="951864">
                <a:moveTo>
                  <a:pt x="2954369" y="596360"/>
                </a:moveTo>
                <a:lnTo>
                  <a:pt x="0" y="596360"/>
                </a:lnTo>
                <a:lnTo>
                  <a:pt x="0" y="951547"/>
                </a:lnTo>
                <a:lnTo>
                  <a:pt x="2954369" y="951547"/>
                </a:lnTo>
                <a:lnTo>
                  <a:pt x="2954369" y="596360"/>
                </a:lnTo>
                <a:close/>
              </a:path>
            </a:pathLst>
          </a:custGeom>
          <a:ln w="138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87544" y="1434706"/>
            <a:ext cx="2529840" cy="808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F</a:t>
            </a:r>
            <a:r>
              <a:rPr dirty="0" sz="1250" spc="-3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48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5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4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Y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O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10160">
              <a:lnSpc>
                <a:spcPct val="100000"/>
              </a:lnSpc>
              <a:spcBef>
                <a:spcPts val="5"/>
              </a:spcBef>
            </a:pP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F</a:t>
            </a:r>
            <a:r>
              <a:rPr dirty="0" sz="1250" spc="-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5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634865" y="2717673"/>
            <a:ext cx="2954655" cy="355600"/>
          </a:xfrm>
          <a:custGeom>
            <a:avLst/>
            <a:gdLst/>
            <a:ahLst/>
            <a:cxnLst/>
            <a:rect l="l" t="t" r="r" b="b"/>
            <a:pathLst>
              <a:path w="2954654" h="355600">
                <a:moveTo>
                  <a:pt x="2954369" y="0"/>
                </a:moveTo>
                <a:lnTo>
                  <a:pt x="0" y="0"/>
                </a:lnTo>
                <a:lnTo>
                  <a:pt x="0" y="355282"/>
                </a:lnTo>
                <a:lnTo>
                  <a:pt x="2954369" y="355282"/>
                </a:lnTo>
                <a:lnTo>
                  <a:pt x="2954369" y="0"/>
                </a:lnTo>
                <a:close/>
              </a:path>
            </a:pathLst>
          </a:custGeom>
          <a:ln w="138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467603" y="2742298"/>
            <a:ext cx="1578610" cy="21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>
                <a:latin typeface="Times New Roman"/>
                <a:cs typeface="Times New Roman"/>
              </a:rPr>
              <a:t>F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34865" y="3431381"/>
            <a:ext cx="2954655" cy="355600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535940">
              <a:lnSpc>
                <a:spcPct val="100000"/>
              </a:lnSpc>
              <a:spcBef>
                <a:spcPts val="315"/>
              </a:spcBef>
            </a:pP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Ñ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25">
                <a:latin typeface="Times New Roman"/>
                <a:cs typeface="Times New Roman"/>
              </a:rPr>
              <a:t> 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F</a:t>
            </a:r>
            <a:r>
              <a:rPr dirty="0" sz="1250" spc="-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V</a:t>
            </a:r>
            <a:r>
              <a:rPr dirty="0" sz="1250" spc="10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O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34865" y="4144994"/>
            <a:ext cx="2954655" cy="713740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algn="just" marL="674370" marR="382270" indent="74295">
              <a:lnSpc>
                <a:spcPts val="1450"/>
              </a:lnSpc>
              <a:spcBef>
                <a:spcPts val="355"/>
              </a:spcBef>
            </a:pPr>
            <a:r>
              <a:rPr dirty="0" sz="1250" spc="-1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S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U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 </a:t>
            </a:r>
            <a:r>
              <a:rPr dirty="0" sz="1250" spc="-15">
                <a:latin typeface="Times New Roman"/>
                <a:cs typeface="Times New Roman"/>
              </a:rPr>
              <a:t>M</a:t>
            </a:r>
            <a:r>
              <a:rPr dirty="0" sz="1250" spc="1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5">
                <a:latin typeface="Times New Roman"/>
                <a:cs typeface="Times New Roman"/>
              </a:rPr>
              <a:t>J</a:t>
            </a:r>
            <a:r>
              <a:rPr dirty="0" sz="1250" spc="-114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</a:t>
            </a:r>
            <a:r>
              <a:rPr dirty="0" sz="1250" spc="1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 </a:t>
            </a:r>
            <a:r>
              <a:rPr dirty="0" sz="1250" spc="-1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H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B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16990" y="5451728"/>
            <a:ext cx="3990340" cy="713740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algn="ctr" marL="489584" marR="191770">
              <a:lnSpc>
                <a:spcPts val="1440"/>
              </a:lnSpc>
              <a:spcBef>
                <a:spcPts val="390"/>
              </a:spcBef>
              <a:tabLst>
                <a:tab pos="2574290" algn="l"/>
              </a:tabLst>
            </a:pPr>
            <a:r>
              <a:rPr dirty="0" sz="1250">
                <a:latin typeface="Times New Roman"/>
                <a:cs typeface="Times New Roman"/>
              </a:rPr>
              <a:t>M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O</a:t>
            </a:r>
            <a:r>
              <a:rPr dirty="0" sz="1250">
                <a:latin typeface="Times New Roman"/>
                <a:cs typeface="Times New Roman"/>
              </a:rPr>
              <a:t>	R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U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O </a:t>
            </a:r>
            <a:r>
              <a:rPr dirty="0" sz="1250">
                <a:latin typeface="Times New Roman"/>
                <a:cs typeface="Times New Roman"/>
              </a:rPr>
              <a:t>M</a:t>
            </a:r>
            <a:r>
              <a:rPr dirty="0" sz="1250" spc="1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3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</a:t>
            </a:r>
            <a:r>
              <a:rPr dirty="0" sz="1250" spc="1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5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25">
                <a:latin typeface="Times New Roman"/>
                <a:cs typeface="Times New Roman"/>
              </a:rPr>
              <a:t>  </a:t>
            </a:r>
            <a:r>
              <a:rPr dirty="0" sz="1250">
                <a:latin typeface="Times New Roman"/>
                <a:cs typeface="Times New Roman"/>
              </a:rPr>
              <a:t>P 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O</a:t>
            </a:r>
            <a:endParaRPr sz="1250">
              <a:latin typeface="Times New Roman"/>
              <a:cs typeface="Times New Roman"/>
            </a:endParaRPr>
          </a:p>
          <a:p>
            <a:pPr algn="ctr" marL="285750">
              <a:lnSpc>
                <a:spcPts val="1415"/>
              </a:lnSpc>
              <a:tabLst>
                <a:tab pos="1909445" algn="l"/>
              </a:tabLst>
            </a:pP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V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</a:t>
            </a:r>
            <a:r>
              <a:rPr dirty="0" sz="1250" spc="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U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N</a:t>
            </a:r>
            <a:r>
              <a:rPr dirty="0" sz="1250">
                <a:latin typeface="Times New Roman"/>
                <a:cs typeface="Times New Roman"/>
              </a:rPr>
              <a:t>	P O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</a:t>
            </a:r>
            <a:r>
              <a:rPr dirty="0" sz="1250" spc="105">
                <a:latin typeface="Times New Roman"/>
                <a:cs typeface="Times New Roman"/>
              </a:rPr>
              <a:t> 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</a:t>
            </a:r>
            <a:r>
              <a:rPr dirty="0" sz="1250" spc="-10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207514" y="881252"/>
            <a:ext cx="7282180" cy="5415280"/>
            <a:chOff x="2207514" y="881252"/>
            <a:chExt cx="7282180" cy="5415280"/>
          </a:xfrm>
        </p:grpSpPr>
        <p:sp>
          <p:nvSpPr>
            <p:cNvPr id="12" name="object 12" descr=""/>
            <p:cNvSpPr/>
            <p:nvPr/>
          </p:nvSpPr>
          <p:spPr>
            <a:xfrm>
              <a:off x="3423570" y="933545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 h="0">
                  <a:moveTo>
                    <a:pt x="0" y="0"/>
                  </a:moveTo>
                  <a:lnTo>
                    <a:pt x="1909381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47834" y="881252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0768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09664" y="1529810"/>
              <a:ext cx="1229995" cy="0"/>
            </a:xfrm>
            <a:custGeom>
              <a:avLst/>
              <a:gdLst/>
              <a:ahLst/>
              <a:cxnLst/>
              <a:rect l="l" t="t" r="r" b="b"/>
              <a:pathLst>
                <a:path w="1229995" h="0">
                  <a:moveTo>
                    <a:pt x="0" y="0"/>
                  </a:moveTo>
                  <a:lnTo>
                    <a:pt x="1229772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47834" y="1477517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0768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409664" y="2243518"/>
              <a:ext cx="1229995" cy="0"/>
            </a:xfrm>
            <a:custGeom>
              <a:avLst/>
              <a:gdLst/>
              <a:ahLst/>
              <a:cxnLst/>
              <a:rect l="l" t="t" r="r" b="b"/>
              <a:pathLst>
                <a:path w="1229995" h="0">
                  <a:moveTo>
                    <a:pt x="0" y="0"/>
                  </a:moveTo>
                  <a:lnTo>
                    <a:pt x="1229772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247834" y="2191130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4006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15411" y="932021"/>
              <a:ext cx="1595120" cy="0"/>
            </a:xfrm>
            <a:custGeom>
              <a:avLst/>
              <a:gdLst/>
              <a:ahLst/>
              <a:cxnLst/>
              <a:rect l="l" t="t" r="r" b="b"/>
              <a:pathLst>
                <a:path w="1595120" h="0">
                  <a:moveTo>
                    <a:pt x="0" y="0"/>
                  </a:moveTo>
                  <a:lnTo>
                    <a:pt x="1595056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301228" y="881252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4" h="104775">
                  <a:moveTo>
                    <a:pt x="0" y="104679"/>
                  </a:moveTo>
                  <a:lnTo>
                    <a:pt x="0" y="0"/>
                  </a:lnTo>
                  <a:lnTo>
                    <a:pt x="152590" y="50768"/>
                  </a:lnTo>
                  <a:lnTo>
                    <a:pt x="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79995" y="1528286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4" h="0">
                  <a:moveTo>
                    <a:pt x="0" y="0"/>
                  </a:moveTo>
                  <a:lnTo>
                    <a:pt x="730472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301228" y="1477517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4" h="104775">
                  <a:moveTo>
                    <a:pt x="0" y="104679"/>
                  </a:moveTo>
                  <a:lnTo>
                    <a:pt x="0" y="0"/>
                  </a:lnTo>
                  <a:lnTo>
                    <a:pt x="152590" y="50768"/>
                  </a:lnTo>
                  <a:lnTo>
                    <a:pt x="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579995" y="2241899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4" h="0">
                  <a:moveTo>
                    <a:pt x="0" y="0"/>
                  </a:moveTo>
                  <a:lnTo>
                    <a:pt x="730472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301228" y="2191130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4" h="104775">
                  <a:moveTo>
                    <a:pt x="0" y="104679"/>
                  </a:moveTo>
                  <a:lnTo>
                    <a:pt x="0" y="0"/>
                  </a:lnTo>
                  <a:lnTo>
                    <a:pt x="152590" y="54006"/>
                  </a:lnTo>
                  <a:lnTo>
                    <a:pt x="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579995" y="2835021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4" h="0">
                  <a:moveTo>
                    <a:pt x="0" y="0"/>
                  </a:moveTo>
                  <a:lnTo>
                    <a:pt x="730472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301228" y="2784252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4" h="104775">
                  <a:moveTo>
                    <a:pt x="0" y="104679"/>
                  </a:moveTo>
                  <a:lnTo>
                    <a:pt x="0" y="0"/>
                  </a:lnTo>
                  <a:lnTo>
                    <a:pt x="152590" y="50768"/>
                  </a:lnTo>
                  <a:lnTo>
                    <a:pt x="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409664" y="2836640"/>
              <a:ext cx="1229995" cy="0"/>
            </a:xfrm>
            <a:custGeom>
              <a:avLst/>
              <a:gdLst/>
              <a:ahLst/>
              <a:cxnLst/>
              <a:rect l="l" t="t" r="r" b="b"/>
              <a:pathLst>
                <a:path w="1229995" h="0">
                  <a:moveTo>
                    <a:pt x="0" y="0"/>
                  </a:moveTo>
                  <a:lnTo>
                    <a:pt x="1229772" y="0"/>
                  </a:lnTo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247834" y="2784252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0768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904392" y="1645634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5" h="0">
                  <a:moveTo>
                    <a:pt x="730472" y="0"/>
                  </a:moveTo>
                  <a:lnTo>
                    <a:pt x="0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65613" y="1594866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3911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904392" y="2121408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5" h="0">
                  <a:moveTo>
                    <a:pt x="730472" y="0"/>
                  </a:moveTo>
                  <a:lnTo>
                    <a:pt x="0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765613" y="2070639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3911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904392" y="2955607"/>
              <a:ext cx="730885" cy="0"/>
            </a:xfrm>
            <a:custGeom>
              <a:avLst/>
              <a:gdLst/>
              <a:ahLst/>
              <a:cxnLst/>
              <a:rect l="l" t="t" r="r" b="b"/>
              <a:pathLst>
                <a:path w="730885" h="0">
                  <a:moveTo>
                    <a:pt x="730472" y="0"/>
                  </a:moveTo>
                  <a:lnTo>
                    <a:pt x="0" y="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765613" y="2904839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152590" y="104679"/>
                  </a:moveTo>
                  <a:lnTo>
                    <a:pt x="0" y="50768"/>
                  </a:lnTo>
                  <a:lnTo>
                    <a:pt x="152590" y="0"/>
                  </a:lnTo>
                  <a:lnTo>
                    <a:pt x="15259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765613" y="1645634"/>
              <a:ext cx="730885" cy="1903095"/>
            </a:xfrm>
            <a:custGeom>
              <a:avLst/>
              <a:gdLst/>
              <a:ahLst/>
              <a:cxnLst/>
              <a:rect l="l" t="t" r="r" b="b"/>
              <a:pathLst>
                <a:path w="730885" h="1903095">
                  <a:moveTo>
                    <a:pt x="0" y="0"/>
                  </a:moveTo>
                  <a:lnTo>
                    <a:pt x="0" y="1903095"/>
                  </a:lnTo>
                </a:path>
                <a:path w="730885" h="1903095">
                  <a:moveTo>
                    <a:pt x="0" y="1903095"/>
                  </a:moveTo>
                  <a:lnTo>
                    <a:pt x="730567" y="1903095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486941" y="3497960"/>
              <a:ext cx="147955" cy="104775"/>
            </a:xfrm>
            <a:custGeom>
              <a:avLst/>
              <a:gdLst/>
              <a:ahLst/>
              <a:cxnLst/>
              <a:rect l="l" t="t" r="r" b="b"/>
              <a:pathLst>
                <a:path w="147954" h="104775">
                  <a:moveTo>
                    <a:pt x="0" y="104679"/>
                  </a:moveTo>
                  <a:lnTo>
                    <a:pt x="0" y="0"/>
                  </a:lnTo>
                  <a:lnTo>
                    <a:pt x="147923" y="53911"/>
                  </a:lnTo>
                  <a:lnTo>
                    <a:pt x="0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250120" y="928782"/>
              <a:ext cx="0" cy="5360670"/>
            </a:xfrm>
            <a:custGeom>
              <a:avLst/>
              <a:gdLst/>
              <a:ahLst/>
              <a:cxnLst/>
              <a:rect l="l" t="t" r="r" b="b"/>
              <a:pathLst>
                <a:path w="0" h="5360670">
                  <a:moveTo>
                    <a:pt x="0" y="0"/>
                  </a:moveTo>
                  <a:lnTo>
                    <a:pt x="0" y="5360289"/>
                  </a:lnTo>
                </a:path>
              </a:pathLst>
            </a:custGeom>
            <a:ln w="13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8449151" y="932021"/>
              <a:ext cx="0" cy="5354320"/>
            </a:xfrm>
            <a:custGeom>
              <a:avLst/>
              <a:gdLst/>
              <a:ahLst/>
              <a:cxnLst/>
              <a:rect l="l" t="t" r="r" b="b"/>
              <a:pathLst>
                <a:path w="0" h="5354320">
                  <a:moveTo>
                    <a:pt x="0" y="0"/>
                  </a:moveTo>
                  <a:lnTo>
                    <a:pt x="0" y="5353907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207514" y="3152215"/>
              <a:ext cx="7282180" cy="1985645"/>
            </a:xfrm>
            <a:custGeom>
              <a:avLst/>
              <a:gdLst/>
              <a:ahLst/>
              <a:cxnLst/>
              <a:rect l="l" t="t" r="r" b="b"/>
              <a:pathLst>
                <a:path w="7282180" h="1985645">
                  <a:moveTo>
                    <a:pt x="924687" y="1906231"/>
                  </a:moveTo>
                  <a:lnTo>
                    <a:pt x="0" y="1906231"/>
                  </a:lnTo>
                  <a:lnTo>
                    <a:pt x="0" y="1985581"/>
                  </a:lnTo>
                  <a:lnTo>
                    <a:pt x="924687" y="1985581"/>
                  </a:lnTo>
                  <a:lnTo>
                    <a:pt x="924687" y="1906231"/>
                  </a:lnTo>
                  <a:close/>
                </a:path>
                <a:path w="7282180" h="1985645">
                  <a:moveTo>
                    <a:pt x="924687" y="0"/>
                  </a:moveTo>
                  <a:lnTo>
                    <a:pt x="0" y="0"/>
                  </a:lnTo>
                  <a:lnTo>
                    <a:pt x="0" y="79336"/>
                  </a:lnTo>
                  <a:lnTo>
                    <a:pt x="924687" y="79336"/>
                  </a:lnTo>
                  <a:lnTo>
                    <a:pt x="924687" y="0"/>
                  </a:lnTo>
                  <a:close/>
                </a:path>
                <a:path w="7282180" h="1985645">
                  <a:moveTo>
                    <a:pt x="2196173" y="1906231"/>
                  </a:moveTo>
                  <a:lnTo>
                    <a:pt x="1271485" y="1906231"/>
                  </a:lnTo>
                  <a:lnTo>
                    <a:pt x="1271485" y="1985581"/>
                  </a:lnTo>
                  <a:lnTo>
                    <a:pt x="2196173" y="1985581"/>
                  </a:lnTo>
                  <a:lnTo>
                    <a:pt x="2196173" y="1906231"/>
                  </a:lnTo>
                  <a:close/>
                </a:path>
                <a:path w="7282180" h="1985645">
                  <a:moveTo>
                    <a:pt x="2196173" y="0"/>
                  </a:moveTo>
                  <a:lnTo>
                    <a:pt x="1271485" y="0"/>
                  </a:lnTo>
                  <a:lnTo>
                    <a:pt x="1271485" y="79336"/>
                  </a:lnTo>
                  <a:lnTo>
                    <a:pt x="2196173" y="79336"/>
                  </a:lnTo>
                  <a:lnTo>
                    <a:pt x="2196173" y="0"/>
                  </a:lnTo>
                  <a:close/>
                </a:path>
                <a:path w="7282180" h="1985645">
                  <a:moveTo>
                    <a:pt x="3467570" y="1906231"/>
                  </a:moveTo>
                  <a:lnTo>
                    <a:pt x="2542883" y="1906231"/>
                  </a:lnTo>
                  <a:lnTo>
                    <a:pt x="2542883" y="1985581"/>
                  </a:lnTo>
                  <a:lnTo>
                    <a:pt x="3467570" y="1985581"/>
                  </a:lnTo>
                  <a:lnTo>
                    <a:pt x="3467570" y="1906231"/>
                  </a:lnTo>
                  <a:close/>
                </a:path>
                <a:path w="7282180" h="1985645">
                  <a:moveTo>
                    <a:pt x="3467570" y="0"/>
                  </a:moveTo>
                  <a:lnTo>
                    <a:pt x="2542883" y="0"/>
                  </a:lnTo>
                  <a:lnTo>
                    <a:pt x="2542883" y="79336"/>
                  </a:lnTo>
                  <a:lnTo>
                    <a:pt x="3467570" y="79336"/>
                  </a:lnTo>
                  <a:lnTo>
                    <a:pt x="3467570" y="0"/>
                  </a:lnTo>
                  <a:close/>
                </a:path>
                <a:path w="7282180" h="1985645">
                  <a:moveTo>
                    <a:pt x="4739068" y="1906231"/>
                  </a:moveTo>
                  <a:lnTo>
                    <a:pt x="3814368" y="1906231"/>
                  </a:lnTo>
                  <a:lnTo>
                    <a:pt x="3814368" y="1985581"/>
                  </a:lnTo>
                  <a:lnTo>
                    <a:pt x="4739068" y="1985581"/>
                  </a:lnTo>
                  <a:lnTo>
                    <a:pt x="4739068" y="1906231"/>
                  </a:lnTo>
                  <a:close/>
                </a:path>
                <a:path w="7282180" h="1985645">
                  <a:moveTo>
                    <a:pt x="4739068" y="0"/>
                  </a:moveTo>
                  <a:lnTo>
                    <a:pt x="3814368" y="0"/>
                  </a:lnTo>
                  <a:lnTo>
                    <a:pt x="3814368" y="79336"/>
                  </a:lnTo>
                  <a:lnTo>
                    <a:pt x="4739068" y="79336"/>
                  </a:lnTo>
                  <a:lnTo>
                    <a:pt x="4739068" y="0"/>
                  </a:lnTo>
                  <a:close/>
                </a:path>
                <a:path w="7282180" h="1985645">
                  <a:moveTo>
                    <a:pt x="6010465" y="1906231"/>
                  </a:moveTo>
                  <a:lnTo>
                    <a:pt x="5085778" y="1906231"/>
                  </a:lnTo>
                  <a:lnTo>
                    <a:pt x="5085778" y="1985581"/>
                  </a:lnTo>
                  <a:lnTo>
                    <a:pt x="6010465" y="1985581"/>
                  </a:lnTo>
                  <a:lnTo>
                    <a:pt x="6010465" y="1906231"/>
                  </a:lnTo>
                  <a:close/>
                </a:path>
                <a:path w="7282180" h="1985645">
                  <a:moveTo>
                    <a:pt x="6010465" y="0"/>
                  </a:moveTo>
                  <a:lnTo>
                    <a:pt x="5085778" y="0"/>
                  </a:lnTo>
                  <a:lnTo>
                    <a:pt x="5085778" y="79336"/>
                  </a:lnTo>
                  <a:lnTo>
                    <a:pt x="6010465" y="79336"/>
                  </a:lnTo>
                  <a:lnTo>
                    <a:pt x="6010465" y="0"/>
                  </a:lnTo>
                  <a:close/>
                </a:path>
                <a:path w="7282180" h="1985645">
                  <a:moveTo>
                    <a:pt x="7281951" y="1906231"/>
                  </a:moveTo>
                  <a:lnTo>
                    <a:pt x="6357264" y="1906231"/>
                  </a:lnTo>
                  <a:lnTo>
                    <a:pt x="6357264" y="1985581"/>
                  </a:lnTo>
                  <a:lnTo>
                    <a:pt x="7281951" y="1985581"/>
                  </a:lnTo>
                  <a:lnTo>
                    <a:pt x="7281951" y="1906231"/>
                  </a:lnTo>
                  <a:close/>
                </a:path>
                <a:path w="7282180" h="1985645">
                  <a:moveTo>
                    <a:pt x="7281951" y="0"/>
                  </a:moveTo>
                  <a:lnTo>
                    <a:pt x="6357264" y="0"/>
                  </a:lnTo>
                  <a:lnTo>
                    <a:pt x="6357264" y="79336"/>
                  </a:lnTo>
                  <a:lnTo>
                    <a:pt x="7281951" y="79336"/>
                  </a:lnTo>
                  <a:lnTo>
                    <a:pt x="7281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8971597" y="1169860"/>
            <a:ext cx="869315" cy="1665605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0" rIns="0" bIns="0" rtlCol="0" vert="vert">
            <a:spAutoFit/>
          </a:bodyPr>
          <a:lstStyle/>
          <a:p>
            <a:pPr algn="ctr" marL="635">
              <a:lnSpc>
                <a:spcPts val="1250"/>
              </a:lnSpc>
            </a:pPr>
            <a:r>
              <a:rPr dirty="0" sz="1250" b="1" i="1">
                <a:latin typeface="Times New Roman"/>
                <a:cs typeface="Times New Roman"/>
              </a:rPr>
              <a:t>ETAPA</a:t>
            </a:r>
            <a:r>
              <a:rPr dirty="0" sz="1250" spc="-45" b="1" i="1">
                <a:latin typeface="Times New Roman"/>
                <a:cs typeface="Times New Roman"/>
              </a:rPr>
              <a:t> </a:t>
            </a:r>
            <a:r>
              <a:rPr dirty="0" sz="1250" spc="-25" b="1" i="1">
                <a:latin typeface="Times New Roman"/>
                <a:cs typeface="Times New Roman"/>
              </a:rPr>
              <a:t>DE</a:t>
            </a:r>
            <a:endParaRPr sz="1250">
              <a:latin typeface="Times New Roman"/>
              <a:cs typeface="Times New Roman"/>
            </a:endParaRPr>
          </a:p>
          <a:p>
            <a:pPr algn="ctr" marL="3810">
              <a:lnSpc>
                <a:spcPct val="100000"/>
              </a:lnSpc>
              <a:spcBef>
                <a:spcPts val="610"/>
              </a:spcBef>
            </a:pPr>
            <a:r>
              <a:rPr dirty="0" sz="1250" spc="-10" b="1" i="1">
                <a:latin typeface="Times New Roman"/>
                <a:cs typeface="Times New Roman"/>
              </a:rPr>
              <a:t>PREINVERSION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8971597" y="5334380"/>
            <a:ext cx="869315" cy="1665605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0" rIns="0" bIns="0" rtlCol="0" vert="vert">
            <a:spAutoFit/>
          </a:bodyPr>
          <a:lstStyle/>
          <a:p>
            <a:pPr algn="ctr">
              <a:lnSpc>
                <a:spcPts val="1250"/>
              </a:lnSpc>
            </a:pPr>
            <a:r>
              <a:rPr dirty="0" sz="1250" spc="-10" b="1" i="1">
                <a:latin typeface="Times New Roman"/>
                <a:cs typeface="Times New Roman"/>
              </a:rPr>
              <a:t>ETAPA</a:t>
            </a: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 sz="1250" spc="-10" b="1" i="1">
                <a:latin typeface="Times New Roman"/>
                <a:cs typeface="Times New Roman"/>
              </a:rPr>
              <a:t>OPERACIONAL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971597" y="3431381"/>
            <a:ext cx="869315" cy="1427480"/>
          </a:xfrm>
          <a:prstGeom prst="rect">
            <a:avLst/>
          </a:prstGeom>
          <a:ln w="13868">
            <a:solidFill>
              <a:srgbClr val="000000"/>
            </a:solidFill>
          </a:ln>
        </p:spPr>
        <p:txBody>
          <a:bodyPr wrap="square" lIns="0" tIns="0" rIns="0" bIns="0" rtlCol="0" vert="vert">
            <a:spAutoFit/>
          </a:bodyPr>
          <a:lstStyle/>
          <a:p>
            <a:pPr marL="326390">
              <a:lnSpc>
                <a:spcPts val="1250"/>
              </a:lnSpc>
            </a:pPr>
            <a:r>
              <a:rPr dirty="0" sz="1250" b="1" i="1">
                <a:latin typeface="Times New Roman"/>
                <a:cs typeface="Times New Roman"/>
              </a:rPr>
              <a:t>ETAPA</a:t>
            </a:r>
            <a:r>
              <a:rPr dirty="0" sz="1250" spc="-45" b="1" i="1">
                <a:latin typeface="Times New Roman"/>
                <a:cs typeface="Times New Roman"/>
              </a:rPr>
              <a:t> </a:t>
            </a:r>
            <a:r>
              <a:rPr dirty="0" sz="1250" spc="-25" b="1" i="1">
                <a:latin typeface="Times New Roman"/>
                <a:cs typeface="Times New Roman"/>
              </a:rPr>
              <a:t>DE</a:t>
            </a:r>
            <a:endParaRPr sz="1250">
              <a:latin typeface="Times New Roman"/>
              <a:cs typeface="Times New Roman"/>
            </a:endParaRPr>
          </a:p>
          <a:p>
            <a:pPr marL="279400">
              <a:lnSpc>
                <a:spcPct val="100000"/>
              </a:lnSpc>
              <a:spcBef>
                <a:spcPts val="610"/>
              </a:spcBef>
            </a:pPr>
            <a:r>
              <a:rPr dirty="0" sz="1250" spc="-10" b="1" i="1">
                <a:latin typeface="Times New Roman"/>
                <a:cs typeface="Times New Roman"/>
              </a:rPr>
              <a:t>INVERSION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2200528" y="1162875"/>
            <a:ext cx="3900170" cy="5723255"/>
            <a:chOff x="2200528" y="1162875"/>
            <a:chExt cx="3900170" cy="5723255"/>
          </a:xfrm>
        </p:grpSpPr>
        <p:sp>
          <p:nvSpPr>
            <p:cNvPr id="43" name="object 43" descr=""/>
            <p:cNvSpPr/>
            <p:nvPr/>
          </p:nvSpPr>
          <p:spPr>
            <a:xfrm>
              <a:off x="6021895" y="1169860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0"/>
                  </a:moveTo>
                  <a:lnTo>
                    <a:pt x="0" y="142684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947886" y="1306258"/>
              <a:ext cx="153035" cy="101600"/>
            </a:xfrm>
            <a:custGeom>
              <a:avLst/>
              <a:gdLst/>
              <a:ahLst/>
              <a:cxnLst/>
              <a:rect l="l" t="t" r="r" b="b"/>
              <a:pathLst>
                <a:path w="153035" h="101600">
                  <a:moveTo>
                    <a:pt x="74008" y="101441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1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021895" y="1766125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0"/>
                  </a:moveTo>
                  <a:lnTo>
                    <a:pt x="0" y="142779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947886" y="1902523"/>
              <a:ext cx="153035" cy="101600"/>
            </a:xfrm>
            <a:custGeom>
              <a:avLst/>
              <a:gdLst/>
              <a:ahLst/>
              <a:cxnLst/>
              <a:rect l="l" t="t" r="r" b="b"/>
              <a:pathLst>
                <a:path w="153035" h="101600">
                  <a:moveTo>
                    <a:pt x="74008" y="101536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1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021895" y="2359247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w="0" h="263525">
                  <a:moveTo>
                    <a:pt x="0" y="0"/>
                  </a:moveTo>
                  <a:lnTo>
                    <a:pt x="0" y="26327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5947886" y="2616231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74008" y="104584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45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021895" y="3072955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w="0" h="263525">
                  <a:moveTo>
                    <a:pt x="0" y="0"/>
                  </a:moveTo>
                  <a:lnTo>
                    <a:pt x="0" y="263271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947886" y="3329844"/>
              <a:ext cx="153035" cy="101600"/>
            </a:xfrm>
            <a:custGeom>
              <a:avLst/>
              <a:gdLst/>
              <a:ahLst/>
              <a:cxnLst/>
              <a:rect l="l" t="t" r="r" b="b"/>
              <a:pathLst>
                <a:path w="153035" h="101600">
                  <a:moveTo>
                    <a:pt x="74008" y="101536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15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021895" y="3786568"/>
              <a:ext cx="0" cy="263525"/>
            </a:xfrm>
            <a:custGeom>
              <a:avLst/>
              <a:gdLst/>
              <a:ahLst/>
              <a:cxnLst/>
              <a:rect l="l" t="t" r="r" b="b"/>
              <a:pathLst>
                <a:path w="0" h="263525">
                  <a:moveTo>
                    <a:pt x="0" y="0"/>
                  </a:moveTo>
                  <a:lnTo>
                    <a:pt x="0" y="263270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5947886" y="4043457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74008" y="104679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6021895" y="4858607"/>
              <a:ext cx="0" cy="498475"/>
            </a:xfrm>
            <a:custGeom>
              <a:avLst/>
              <a:gdLst/>
              <a:ahLst/>
              <a:cxnLst/>
              <a:rect l="l" t="t" r="r" b="b"/>
              <a:pathLst>
                <a:path w="0" h="498475">
                  <a:moveTo>
                    <a:pt x="0" y="0"/>
                  </a:moveTo>
                  <a:lnTo>
                    <a:pt x="0" y="497966"/>
                  </a:lnTo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5947886" y="5350288"/>
              <a:ext cx="153035" cy="104775"/>
            </a:xfrm>
            <a:custGeom>
              <a:avLst/>
              <a:gdLst/>
              <a:ahLst/>
              <a:cxnLst/>
              <a:rect l="l" t="t" r="r" b="b"/>
              <a:pathLst>
                <a:path w="153035" h="104775">
                  <a:moveTo>
                    <a:pt x="74008" y="104679"/>
                  </a:moveTo>
                  <a:lnTo>
                    <a:pt x="0" y="0"/>
                  </a:lnTo>
                  <a:lnTo>
                    <a:pt x="152590" y="0"/>
                  </a:lnTo>
                  <a:lnTo>
                    <a:pt x="74008" y="104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207513" y="6285928"/>
              <a:ext cx="1914525" cy="593725"/>
            </a:xfrm>
            <a:custGeom>
              <a:avLst/>
              <a:gdLst/>
              <a:ahLst/>
              <a:cxnLst/>
              <a:rect l="l" t="t" r="r" b="b"/>
              <a:pathLst>
                <a:path w="1914525" h="593725">
                  <a:moveTo>
                    <a:pt x="957072" y="593121"/>
                  </a:moveTo>
                  <a:lnTo>
                    <a:pt x="885637" y="592308"/>
                  </a:lnTo>
                  <a:lnTo>
                    <a:pt x="815629" y="589906"/>
                  </a:lnTo>
                  <a:lnTo>
                    <a:pt x="747233" y="585972"/>
                  </a:lnTo>
                  <a:lnTo>
                    <a:pt x="680634" y="580565"/>
                  </a:lnTo>
                  <a:lnTo>
                    <a:pt x="616017" y="573740"/>
                  </a:lnTo>
                  <a:lnTo>
                    <a:pt x="553568" y="565557"/>
                  </a:lnTo>
                  <a:lnTo>
                    <a:pt x="493470" y="556071"/>
                  </a:lnTo>
                  <a:lnTo>
                    <a:pt x="435909" y="545340"/>
                  </a:lnTo>
                  <a:lnTo>
                    <a:pt x="381070" y="533422"/>
                  </a:lnTo>
                  <a:lnTo>
                    <a:pt x="329137" y="520374"/>
                  </a:lnTo>
                  <a:lnTo>
                    <a:pt x="280296" y="506253"/>
                  </a:lnTo>
                  <a:lnTo>
                    <a:pt x="234732" y="491117"/>
                  </a:lnTo>
                  <a:lnTo>
                    <a:pt x="192630" y="475022"/>
                  </a:lnTo>
                  <a:lnTo>
                    <a:pt x="154174" y="458027"/>
                  </a:lnTo>
                  <a:lnTo>
                    <a:pt x="119550" y="440188"/>
                  </a:lnTo>
                  <a:lnTo>
                    <a:pt x="62536" y="402209"/>
                  </a:lnTo>
                  <a:lnTo>
                    <a:pt x="23067" y="361544"/>
                  </a:lnTo>
                  <a:lnTo>
                    <a:pt x="2624" y="318651"/>
                  </a:lnTo>
                  <a:lnTo>
                    <a:pt x="0" y="296513"/>
                  </a:lnTo>
                  <a:lnTo>
                    <a:pt x="2624" y="274387"/>
                  </a:lnTo>
                  <a:lnTo>
                    <a:pt x="23067" y="231515"/>
                  </a:lnTo>
                  <a:lnTo>
                    <a:pt x="62536" y="190868"/>
                  </a:lnTo>
                  <a:lnTo>
                    <a:pt x="119550" y="152902"/>
                  </a:lnTo>
                  <a:lnTo>
                    <a:pt x="154174" y="135069"/>
                  </a:lnTo>
                  <a:lnTo>
                    <a:pt x="192630" y="118079"/>
                  </a:lnTo>
                  <a:lnTo>
                    <a:pt x="234732" y="101988"/>
                  </a:lnTo>
                  <a:lnTo>
                    <a:pt x="280296" y="86856"/>
                  </a:lnTo>
                  <a:lnTo>
                    <a:pt x="329137" y="72738"/>
                  </a:lnTo>
                  <a:lnTo>
                    <a:pt x="381070" y="59692"/>
                  </a:lnTo>
                  <a:lnTo>
                    <a:pt x="435909" y="47776"/>
                  </a:lnTo>
                  <a:lnTo>
                    <a:pt x="493470" y="37047"/>
                  </a:lnTo>
                  <a:lnTo>
                    <a:pt x="553568" y="27562"/>
                  </a:lnTo>
                  <a:lnTo>
                    <a:pt x="616017" y="19379"/>
                  </a:lnTo>
                  <a:lnTo>
                    <a:pt x="680634" y="12556"/>
                  </a:lnTo>
                  <a:lnTo>
                    <a:pt x="747233" y="7148"/>
                  </a:lnTo>
                  <a:lnTo>
                    <a:pt x="815629" y="3215"/>
                  </a:lnTo>
                  <a:lnTo>
                    <a:pt x="885637" y="813"/>
                  </a:lnTo>
                  <a:lnTo>
                    <a:pt x="957072" y="0"/>
                  </a:lnTo>
                  <a:lnTo>
                    <a:pt x="1028507" y="813"/>
                  </a:lnTo>
                  <a:lnTo>
                    <a:pt x="1098514" y="3215"/>
                  </a:lnTo>
                  <a:lnTo>
                    <a:pt x="1166910" y="7149"/>
                  </a:lnTo>
                  <a:lnTo>
                    <a:pt x="1233509" y="12556"/>
                  </a:lnTo>
                  <a:lnTo>
                    <a:pt x="1298126" y="19380"/>
                  </a:lnTo>
                  <a:lnTo>
                    <a:pt x="1360575" y="27564"/>
                  </a:lnTo>
                  <a:lnTo>
                    <a:pt x="1420673" y="37050"/>
                  </a:lnTo>
                  <a:lnTo>
                    <a:pt x="1478234" y="47781"/>
                  </a:lnTo>
                  <a:lnTo>
                    <a:pt x="1533074" y="59698"/>
                  </a:lnTo>
                  <a:lnTo>
                    <a:pt x="1585006" y="72747"/>
                  </a:lnTo>
                  <a:lnTo>
                    <a:pt x="1633847" y="86867"/>
                  </a:lnTo>
                  <a:lnTo>
                    <a:pt x="1679411" y="102004"/>
                  </a:lnTo>
                  <a:lnTo>
                    <a:pt x="1721513" y="118098"/>
                  </a:lnTo>
                  <a:lnTo>
                    <a:pt x="1759969" y="135094"/>
                  </a:lnTo>
                  <a:lnTo>
                    <a:pt x="1794593" y="152933"/>
                  </a:lnTo>
                  <a:lnTo>
                    <a:pt x="1851607" y="190912"/>
                  </a:lnTo>
                  <a:lnTo>
                    <a:pt x="1891076" y="231577"/>
                  </a:lnTo>
                  <a:lnTo>
                    <a:pt x="1911519" y="274470"/>
                  </a:lnTo>
                  <a:lnTo>
                    <a:pt x="1914144" y="296608"/>
                  </a:lnTo>
                  <a:lnTo>
                    <a:pt x="1911519" y="318734"/>
                  </a:lnTo>
                  <a:lnTo>
                    <a:pt x="1891076" y="361605"/>
                  </a:lnTo>
                  <a:lnTo>
                    <a:pt x="1851607" y="402253"/>
                  </a:lnTo>
                  <a:lnTo>
                    <a:pt x="1794593" y="440218"/>
                  </a:lnTo>
                  <a:lnTo>
                    <a:pt x="1759969" y="458052"/>
                  </a:lnTo>
                  <a:lnTo>
                    <a:pt x="1721513" y="475042"/>
                  </a:lnTo>
                  <a:lnTo>
                    <a:pt x="1679411" y="491132"/>
                  </a:lnTo>
                  <a:lnTo>
                    <a:pt x="1633847" y="506265"/>
                  </a:lnTo>
                  <a:lnTo>
                    <a:pt x="1585006" y="520383"/>
                  </a:lnTo>
                  <a:lnTo>
                    <a:pt x="1533074" y="533429"/>
                  </a:lnTo>
                  <a:lnTo>
                    <a:pt x="1478234" y="545345"/>
                  </a:lnTo>
                  <a:lnTo>
                    <a:pt x="1420673" y="556074"/>
                  </a:lnTo>
                  <a:lnTo>
                    <a:pt x="1360575" y="565558"/>
                  </a:lnTo>
                  <a:lnTo>
                    <a:pt x="1298126" y="573741"/>
                  </a:lnTo>
                  <a:lnTo>
                    <a:pt x="1233509" y="580565"/>
                  </a:lnTo>
                  <a:lnTo>
                    <a:pt x="1166910" y="585972"/>
                  </a:lnTo>
                  <a:lnTo>
                    <a:pt x="1098514" y="589906"/>
                  </a:lnTo>
                  <a:lnTo>
                    <a:pt x="1028507" y="592308"/>
                  </a:lnTo>
                  <a:lnTo>
                    <a:pt x="957072" y="593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207513" y="6285928"/>
              <a:ext cx="1914525" cy="593725"/>
            </a:xfrm>
            <a:custGeom>
              <a:avLst/>
              <a:gdLst/>
              <a:ahLst/>
              <a:cxnLst/>
              <a:rect l="l" t="t" r="r" b="b"/>
              <a:pathLst>
                <a:path w="1914525" h="593725">
                  <a:moveTo>
                    <a:pt x="1914144" y="296608"/>
                  </a:moveTo>
                  <a:lnTo>
                    <a:pt x="1903768" y="252773"/>
                  </a:lnTo>
                  <a:lnTo>
                    <a:pt x="1873627" y="210937"/>
                  </a:lnTo>
                  <a:lnTo>
                    <a:pt x="1825201" y="171558"/>
                  </a:lnTo>
                  <a:lnTo>
                    <a:pt x="1759969" y="135094"/>
                  </a:lnTo>
                  <a:lnTo>
                    <a:pt x="1721513" y="118098"/>
                  </a:lnTo>
                  <a:lnTo>
                    <a:pt x="1679411" y="102004"/>
                  </a:lnTo>
                  <a:lnTo>
                    <a:pt x="1633847" y="86867"/>
                  </a:lnTo>
                  <a:lnTo>
                    <a:pt x="1585006" y="72747"/>
                  </a:lnTo>
                  <a:lnTo>
                    <a:pt x="1533074" y="59698"/>
                  </a:lnTo>
                  <a:lnTo>
                    <a:pt x="1478234" y="47781"/>
                  </a:lnTo>
                  <a:lnTo>
                    <a:pt x="1420673" y="37050"/>
                  </a:lnTo>
                  <a:lnTo>
                    <a:pt x="1360575" y="27564"/>
                  </a:lnTo>
                  <a:lnTo>
                    <a:pt x="1298126" y="19380"/>
                  </a:lnTo>
                  <a:lnTo>
                    <a:pt x="1233509" y="12556"/>
                  </a:lnTo>
                  <a:lnTo>
                    <a:pt x="1166910" y="7149"/>
                  </a:lnTo>
                  <a:lnTo>
                    <a:pt x="1098514" y="3215"/>
                  </a:lnTo>
                  <a:lnTo>
                    <a:pt x="1028507" y="813"/>
                  </a:lnTo>
                  <a:lnTo>
                    <a:pt x="957072" y="0"/>
                  </a:lnTo>
                  <a:lnTo>
                    <a:pt x="885637" y="813"/>
                  </a:lnTo>
                  <a:lnTo>
                    <a:pt x="815629" y="3215"/>
                  </a:lnTo>
                  <a:lnTo>
                    <a:pt x="747233" y="7148"/>
                  </a:lnTo>
                  <a:lnTo>
                    <a:pt x="680634" y="12556"/>
                  </a:lnTo>
                  <a:lnTo>
                    <a:pt x="616017" y="19379"/>
                  </a:lnTo>
                  <a:lnTo>
                    <a:pt x="553568" y="27562"/>
                  </a:lnTo>
                  <a:lnTo>
                    <a:pt x="493470" y="37047"/>
                  </a:lnTo>
                  <a:lnTo>
                    <a:pt x="435909" y="47776"/>
                  </a:lnTo>
                  <a:lnTo>
                    <a:pt x="381070" y="59692"/>
                  </a:lnTo>
                  <a:lnTo>
                    <a:pt x="329137" y="72738"/>
                  </a:lnTo>
                  <a:lnTo>
                    <a:pt x="280296" y="86856"/>
                  </a:lnTo>
                  <a:lnTo>
                    <a:pt x="234732" y="101988"/>
                  </a:lnTo>
                  <a:lnTo>
                    <a:pt x="192630" y="118079"/>
                  </a:lnTo>
                  <a:lnTo>
                    <a:pt x="154174" y="135069"/>
                  </a:lnTo>
                  <a:lnTo>
                    <a:pt x="119550" y="152902"/>
                  </a:lnTo>
                  <a:lnTo>
                    <a:pt x="62536" y="190868"/>
                  </a:lnTo>
                  <a:lnTo>
                    <a:pt x="23067" y="231515"/>
                  </a:lnTo>
                  <a:lnTo>
                    <a:pt x="2624" y="274387"/>
                  </a:lnTo>
                  <a:lnTo>
                    <a:pt x="0" y="296513"/>
                  </a:lnTo>
                  <a:lnTo>
                    <a:pt x="2624" y="318651"/>
                  </a:lnTo>
                  <a:lnTo>
                    <a:pt x="23067" y="361544"/>
                  </a:lnTo>
                  <a:lnTo>
                    <a:pt x="62536" y="402209"/>
                  </a:lnTo>
                  <a:lnTo>
                    <a:pt x="119550" y="440188"/>
                  </a:lnTo>
                  <a:lnTo>
                    <a:pt x="154174" y="458027"/>
                  </a:lnTo>
                  <a:lnTo>
                    <a:pt x="192630" y="475022"/>
                  </a:lnTo>
                  <a:lnTo>
                    <a:pt x="234732" y="491117"/>
                  </a:lnTo>
                  <a:lnTo>
                    <a:pt x="280296" y="506253"/>
                  </a:lnTo>
                  <a:lnTo>
                    <a:pt x="329137" y="520374"/>
                  </a:lnTo>
                  <a:lnTo>
                    <a:pt x="381070" y="533422"/>
                  </a:lnTo>
                  <a:lnTo>
                    <a:pt x="435909" y="545340"/>
                  </a:lnTo>
                  <a:lnTo>
                    <a:pt x="493470" y="556071"/>
                  </a:lnTo>
                  <a:lnTo>
                    <a:pt x="553568" y="565557"/>
                  </a:lnTo>
                  <a:lnTo>
                    <a:pt x="616017" y="573740"/>
                  </a:lnTo>
                  <a:lnTo>
                    <a:pt x="680634" y="580565"/>
                  </a:lnTo>
                  <a:lnTo>
                    <a:pt x="747233" y="585972"/>
                  </a:lnTo>
                  <a:lnTo>
                    <a:pt x="815629" y="589906"/>
                  </a:lnTo>
                  <a:lnTo>
                    <a:pt x="885637" y="592308"/>
                  </a:lnTo>
                  <a:lnTo>
                    <a:pt x="957072" y="593121"/>
                  </a:lnTo>
                  <a:lnTo>
                    <a:pt x="1028507" y="592308"/>
                  </a:lnTo>
                  <a:lnTo>
                    <a:pt x="1098514" y="589906"/>
                  </a:lnTo>
                  <a:lnTo>
                    <a:pt x="1166910" y="585972"/>
                  </a:lnTo>
                  <a:lnTo>
                    <a:pt x="1233509" y="580565"/>
                  </a:lnTo>
                  <a:lnTo>
                    <a:pt x="1298126" y="573741"/>
                  </a:lnTo>
                  <a:lnTo>
                    <a:pt x="1360575" y="565558"/>
                  </a:lnTo>
                  <a:lnTo>
                    <a:pt x="1420673" y="556074"/>
                  </a:lnTo>
                  <a:lnTo>
                    <a:pt x="1478234" y="545345"/>
                  </a:lnTo>
                  <a:lnTo>
                    <a:pt x="1533074" y="533429"/>
                  </a:lnTo>
                  <a:lnTo>
                    <a:pt x="1585006" y="520383"/>
                  </a:lnTo>
                  <a:lnTo>
                    <a:pt x="1633847" y="506265"/>
                  </a:lnTo>
                  <a:lnTo>
                    <a:pt x="1679411" y="491132"/>
                  </a:lnTo>
                  <a:lnTo>
                    <a:pt x="1721513" y="475042"/>
                  </a:lnTo>
                  <a:lnTo>
                    <a:pt x="1759969" y="458052"/>
                  </a:lnTo>
                  <a:lnTo>
                    <a:pt x="1794593" y="440218"/>
                  </a:lnTo>
                  <a:lnTo>
                    <a:pt x="1851607" y="402253"/>
                  </a:lnTo>
                  <a:lnTo>
                    <a:pt x="1891076" y="361605"/>
                  </a:lnTo>
                  <a:lnTo>
                    <a:pt x="1911519" y="318734"/>
                  </a:lnTo>
                  <a:lnTo>
                    <a:pt x="1914144" y="296608"/>
                  </a:lnTo>
                  <a:close/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2754883" y="6380086"/>
            <a:ext cx="1126490" cy="40068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 indent="104775">
              <a:lnSpc>
                <a:spcPts val="1450"/>
              </a:lnSpc>
              <a:spcBef>
                <a:spcPts val="190"/>
              </a:spcBef>
            </a:pP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y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</a:t>
            </a:r>
            <a:r>
              <a:rPr dirty="0" sz="1250" spc="-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 </a:t>
            </a:r>
            <a:r>
              <a:rPr dirty="0" sz="1250" spc="-50">
                <a:latin typeface="Times New Roman"/>
                <a:cs typeface="Times New Roman"/>
              </a:rPr>
              <a:t>s</a:t>
            </a:r>
            <a:r>
              <a:rPr dirty="0" sz="1250" spc="5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s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</a:t>
            </a:r>
            <a:r>
              <a:rPr dirty="0" sz="1250" spc="-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-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g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-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6537356" y="6278943"/>
            <a:ext cx="2270760" cy="607695"/>
            <a:chOff x="6537356" y="6278943"/>
            <a:chExt cx="2270760" cy="607695"/>
          </a:xfrm>
        </p:grpSpPr>
        <p:sp>
          <p:nvSpPr>
            <p:cNvPr id="59" name="object 59" descr=""/>
            <p:cNvSpPr/>
            <p:nvPr/>
          </p:nvSpPr>
          <p:spPr>
            <a:xfrm>
              <a:off x="6544341" y="6285928"/>
              <a:ext cx="2256790" cy="593725"/>
            </a:xfrm>
            <a:custGeom>
              <a:avLst/>
              <a:gdLst/>
              <a:ahLst/>
              <a:cxnLst/>
              <a:rect l="l" t="t" r="r" b="b"/>
              <a:pathLst>
                <a:path w="2256790" h="593725">
                  <a:moveTo>
                    <a:pt x="1128140" y="593121"/>
                  </a:moveTo>
                  <a:lnTo>
                    <a:pt x="1056788" y="592538"/>
                  </a:lnTo>
                  <a:lnTo>
                    <a:pt x="986615" y="590811"/>
                  </a:lnTo>
                  <a:lnTo>
                    <a:pt x="917755" y="587974"/>
                  </a:lnTo>
                  <a:lnTo>
                    <a:pt x="850339" y="584064"/>
                  </a:lnTo>
                  <a:lnTo>
                    <a:pt x="784501" y="579113"/>
                  </a:lnTo>
                  <a:lnTo>
                    <a:pt x="720370" y="573158"/>
                  </a:lnTo>
                  <a:lnTo>
                    <a:pt x="658081" y="566233"/>
                  </a:lnTo>
                  <a:lnTo>
                    <a:pt x="597765" y="558372"/>
                  </a:lnTo>
                  <a:lnTo>
                    <a:pt x="539553" y="549611"/>
                  </a:lnTo>
                  <a:lnTo>
                    <a:pt x="483578" y="539984"/>
                  </a:lnTo>
                  <a:lnTo>
                    <a:pt x="429973" y="529525"/>
                  </a:lnTo>
                  <a:lnTo>
                    <a:pt x="378869" y="518270"/>
                  </a:lnTo>
                  <a:lnTo>
                    <a:pt x="330398" y="506253"/>
                  </a:lnTo>
                  <a:lnTo>
                    <a:pt x="284692" y="493509"/>
                  </a:lnTo>
                  <a:lnTo>
                    <a:pt x="241884" y="480073"/>
                  </a:lnTo>
                  <a:lnTo>
                    <a:pt x="202105" y="465979"/>
                  </a:lnTo>
                  <a:lnTo>
                    <a:pt x="165488" y="451263"/>
                  </a:lnTo>
                  <a:lnTo>
                    <a:pt x="102267" y="420099"/>
                  </a:lnTo>
                  <a:lnTo>
                    <a:pt x="53278" y="386862"/>
                  </a:lnTo>
                  <a:lnTo>
                    <a:pt x="19576" y="351827"/>
                  </a:lnTo>
                  <a:lnTo>
                    <a:pt x="2219" y="315273"/>
                  </a:lnTo>
                  <a:lnTo>
                    <a:pt x="0" y="296513"/>
                  </a:lnTo>
                  <a:lnTo>
                    <a:pt x="2219" y="277763"/>
                  </a:lnTo>
                  <a:lnTo>
                    <a:pt x="19576" y="241228"/>
                  </a:lnTo>
                  <a:lnTo>
                    <a:pt x="53277" y="206209"/>
                  </a:lnTo>
                  <a:lnTo>
                    <a:pt x="102266" y="172984"/>
                  </a:lnTo>
                  <a:lnTo>
                    <a:pt x="165484" y="141832"/>
                  </a:lnTo>
                  <a:lnTo>
                    <a:pt x="202100" y="127119"/>
                  </a:lnTo>
                  <a:lnTo>
                    <a:pt x="241877" y="113029"/>
                  </a:lnTo>
                  <a:lnTo>
                    <a:pt x="284683" y="99597"/>
                  </a:lnTo>
                  <a:lnTo>
                    <a:pt x="330386" y="86856"/>
                  </a:lnTo>
                  <a:lnTo>
                    <a:pt x="378854" y="74841"/>
                  </a:lnTo>
                  <a:lnTo>
                    <a:pt x="429955" y="63588"/>
                  </a:lnTo>
                  <a:lnTo>
                    <a:pt x="483556" y="53132"/>
                  </a:lnTo>
                  <a:lnTo>
                    <a:pt x="539526" y="43506"/>
                  </a:lnTo>
                  <a:lnTo>
                    <a:pt x="597733" y="34746"/>
                  </a:lnTo>
                  <a:lnTo>
                    <a:pt x="658044" y="26886"/>
                  </a:lnTo>
                  <a:lnTo>
                    <a:pt x="720327" y="19961"/>
                  </a:lnTo>
                  <a:lnTo>
                    <a:pt x="784450" y="14007"/>
                  </a:lnTo>
                  <a:lnTo>
                    <a:pt x="850282" y="9057"/>
                  </a:lnTo>
                  <a:lnTo>
                    <a:pt x="917689" y="5146"/>
                  </a:lnTo>
                  <a:lnTo>
                    <a:pt x="986540" y="2310"/>
                  </a:lnTo>
                  <a:lnTo>
                    <a:pt x="1056703" y="583"/>
                  </a:lnTo>
                  <a:lnTo>
                    <a:pt x="1128045" y="0"/>
                  </a:lnTo>
                  <a:lnTo>
                    <a:pt x="1199398" y="583"/>
                  </a:lnTo>
                  <a:lnTo>
                    <a:pt x="1269571" y="2310"/>
                  </a:lnTo>
                  <a:lnTo>
                    <a:pt x="1338431" y="5147"/>
                  </a:lnTo>
                  <a:lnTo>
                    <a:pt x="1405846" y="9057"/>
                  </a:lnTo>
                  <a:lnTo>
                    <a:pt x="1471685" y="14007"/>
                  </a:lnTo>
                  <a:lnTo>
                    <a:pt x="1535815" y="19962"/>
                  </a:lnTo>
                  <a:lnTo>
                    <a:pt x="1598105" y="26888"/>
                  </a:lnTo>
                  <a:lnTo>
                    <a:pt x="1658421" y="34748"/>
                  </a:lnTo>
                  <a:lnTo>
                    <a:pt x="1716633" y="43510"/>
                  </a:lnTo>
                  <a:lnTo>
                    <a:pt x="1772607" y="53137"/>
                  </a:lnTo>
                  <a:lnTo>
                    <a:pt x="1826213" y="63596"/>
                  </a:lnTo>
                  <a:lnTo>
                    <a:pt x="1877317" y="74851"/>
                  </a:lnTo>
                  <a:lnTo>
                    <a:pt x="1925788" y="86867"/>
                  </a:lnTo>
                  <a:lnTo>
                    <a:pt x="1971493" y="99611"/>
                  </a:lnTo>
                  <a:lnTo>
                    <a:pt x="2014302" y="113048"/>
                  </a:lnTo>
                  <a:lnTo>
                    <a:pt x="2054080" y="127141"/>
                  </a:lnTo>
                  <a:lnTo>
                    <a:pt x="2090697" y="141858"/>
                  </a:lnTo>
                  <a:lnTo>
                    <a:pt x="2153918" y="173021"/>
                  </a:lnTo>
                  <a:lnTo>
                    <a:pt x="2202908" y="206259"/>
                  </a:lnTo>
                  <a:lnTo>
                    <a:pt x="2236610" y="241294"/>
                  </a:lnTo>
                  <a:lnTo>
                    <a:pt x="2253967" y="277848"/>
                  </a:lnTo>
                  <a:lnTo>
                    <a:pt x="2256186" y="296608"/>
                  </a:lnTo>
                  <a:lnTo>
                    <a:pt x="2253967" y="315357"/>
                  </a:lnTo>
                  <a:lnTo>
                    <a:pt x="2236610" y="351893"/>
                  </a:lnTo>
                  <a:lnTo>
                    <a:pt x="2202909" y="386912"/>
                  </a:lnTo>
                  <a:lnTo>
                    <a:pt x="2153920" y="420137"/>
                  </a:lnTo>
                  <a:lnTo>
                    <a:pt x="2090701" y="451289"/>
                  </a:lnTo>
                  <a:lnTo>
                    <a:pt x="2054086" y="466001"/>
                  </a:lnTo>
                  <a:lnTo>
                    <a:pt x="2014309" y="480091"/>
                  </a:lnTo>
                  <a:lnTo>
                    <a:pt x="1971503" y="493524"/>
                  </a:lnTo>
                  <a:lnTo>
                    <a:pt x="1925800" y="506265"/>
                  </a:lnTo>
                  <a:lnTo>
                    <a:pt x="1877332" y="518279"/>
                  </a:lnTo>
                  <a:lnTo>
                    <a:pt x="1826231" y="529532"/>
                  </a:lnTo>
                  <a:lnTo>
                    <a:pt x="1772629" y="539989"/>
                  </a:lnTo>
                  <a:lnTo>
                    <a:pt x="1716659" y="549615"/>
                  </a:lnTo>
                  <a:lnTo>
                    <a:pt x="1658453" y="558375"/>
                  </a:lnTo>
                  <a:lnTo>
                    <a:pt x="1598142" y="566235"/>
                  </a:lnTo>
                  <a:lnTo>
                    <a:pt x="1535859" y="573159"/>
                  </a:lnTo>
                  <a:lnTo>
                    <a:pt x="1471735" y="579114"/>
                  </a:lnTo>
                  <a:lnTo>
                    <a:pt x="1405904" y="584064"/>
                  </a:lnTo>
                  <a:lnTo>
                    <a:pt x="1338497" y="587974"/>
                  </a:lnTo>
                  <a:lnTo>
                    <a:pt x="1269646" y="590811"/>
                  </a:lnTo>
                  <a:lnTo>
                    <a:pt x="1199483" y="592538"/>
                  </a:lnTo>
                  <a:lnTo>
                    <a:pt x="1128140" y="593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544341" y="6285928"/>
              <a:ext cx="2256790" cy="593725"/>
            </a:xfrm>
            <a:custGeom>
              <a:avLst/>
              <a:gdLst/>
              <a:ahLst/>
              <a:cxnLst/>
              <a:rect l="l" t="t" r="r" b="b"/>
              <a:pathLst>
                <a:path w="2256790" h="593725">
                  <a:moveTo>
                    <a:pt x="2256186" y="296608"/>
                  </a:moveTo>
                  <a:lnTo>
                    <a:pt x="2247398" y="259399"/>
                  </a:lnTo>
                  <a:lnTo>
                    <a:pt x="2221736" y="223569"/>
                  </a:lnTo>
                  <a:lnTo>
                    <a:pt x="2180258" y="189398"/>
                  </a:lnTo>
                  <a:lnTo>
                    <a:pt x="2124021" y="157163"/>
                  </a:lnTo>
                  <a:lnTo>
                    <a:pt x="2054080" y="127141"/>
                  </a:lnTo>
                  <a:lnTo>
                    <a:pt x="2014302" y="113048"/>
                  </a:lnTo>
                  <a:lnTo>
                    <a:pt x="1971493" y="99611"/>
                  </a:lnTo>
                  <a:lnTo>
                    <a:pt x="1925788" y="86867"/>
                  </a:lnTo>
                  <a:lnTo>
                    <a:pt x="1877317" y="74851"/>
                  </a:lnTo>
                  <a:lnTo>
                    <a:pt x="1826213" y="63596"/>
                  </a:lnTo>
                  <a:lnTo>
                    <a:pt x="1772607" y="53137"/>
                  </a:lnTo>
                  <a:lnTo>
                    <a:pt x="1716633" y="43510"/>
                  </a:lnTo>
                  <a:lnTo>
                    <a:pt x="1658421" y="34748"/>
                  </a:lnTo>
                  <a:lnTo>
                    <a:pt x="1598105" y="26888"/>
                  </a:lnTo>
                  <a:lnTo>
                    <a:pt x="1535815" y="19962"/>
                  </a:lnTo>
                  <a:lnTo>
                    <a:pt x="1471685" y="14007"/>
                  </a:lnTo>
                  <a:lnTo>
                    <a:pt x="1405846" y="9057"/>
                  </a:lnTo>
                  <a:lnTo>
                    <a:pt x="1338431" y="5147"/>
                  </a:lnTo>
                  <a:lnTo>
                    <a:pt x="1269571" y="2310"/>
                  </a:lnTo>
                  <a:lnTo>
                    <a:pt x="1199398" y="583"/>
                  </a:lnTo>
                  <a:lnTo>
                    <a:pt x="1128045" y="0"/>
                  </a:lnTo>
                  <a:lnTo>
                    <a:pt x="1056703" y="583"/>
                  </a:lnTo>
                  <a:lnTo>
                    <a:pt x="986540" y="2310"/>
                  </a:lnTo>
                  <a:lnTo>
                    <a:pt x="917689" y="5146"/>
                  </a:lnTo>
                  <a:lnTo>
                    <a:pt x="850282" y="9057"/>
                  </a:lnTo>
                  <a:lnTo>
                    <a:pt x="784450" y="14007"/>
                  </a:lnTo>
                  <a:lnTo>
                    <a:pt x="720327" y="19961"/>
                  </a:lnTo>
                  <a:lnTo>
                    <a:pt x="658044" y="26886"/>
                  </a:lnTo>
                  <a:lnTo>
                    <a:pt x="597733" y="34746"/>
                  </a:lnTo>
                  <a:lnTo>
                    <a:pt x="539526" y="43506"/>
                  </a:lnTo>
                  <a:lnTo>
                    <a:pt x="483556" y="53132"/>
                  </a:lnTo>
                  <a:lnTo>
                    <a:pt x="429955" y="63588"/>
                  </a:lnTo>
                  <a:lnTo>
                    <a:pt x="378854" y="74841"/>
                  </a:lnTo>
                  <a:lnTo>
                    <a:pt x="330386" y="86856"/>
                  </a:lnTo>
                  <a:lnTo>
                    <a:pt x="284683" y="99597"/>
                  </a:lnTo>
                  <a:lnTo>
                    <a:pt x="241877" y="113029"/>
                  </a:lnTo>
                  <a:lnTo>
                    <a:pt x="202100" y="127119"/>
                  </a:lnTo>
                  <a:lnTo>
                    <a:pt x="165484" y="141832"/>
                  </a:lnTo>
                  <a:lnTo>
                    <a:pt x="102266" y="172984"/>
                  </a:lnTo>
                  <a:lnTo>
                    <a:pt x="53277" y="206209"/>
                  </a:lnTo>
                  <a:lnTo>
                    <a:pt x="19576" y="241228"/>
                  </a:lnTo>
                  <a:lnTo>
                    <a:pt x="2219" y="277763"/>
                  </a:lnTo>
                  <a:lnTo>
                    <a:pt x="0" y="296513"/>
                  </a:lnTo>
                  <a:lnTo>
                    <a:pt x="2219" y="315273"/>
                  </a:lnTo>
                  <a:lnTo>
                    <a:pt x="19576" y="351827"/>
                  </a:lnTo>
                  <a:lnTo>
                    <a:pt x="53278" y="386862"/>
                  </a:lnTo>
                  <a:lnTo>
                    <a:pt x="102267" y="420099"/>
                  </a:lnTo>
                  <a:lnTo>
                    <a:pt x="165488" y="451263"/>
                  </a:lnTo>
                  <a:lnTo>
                    <a:pt x="202105" y="465979"/>
                  </a:lnTo>
                  <a:lnTo>
                    <a:pt x="241884" y="480073"/>
                  </a:lnTo>
                  <a:lnTo>
                    <a:pt x="284692" y="493509"/>
                  </a:lnTo>
                  <a:lnTo>
                    <a:pt x="330398" y="506253"/>
                  </a:lnTo>
                  <a:lnTo>
                    <a:pt x="378869" y="518270"/>
                  </a:lnTo>
                  <a:lnTo>
                    <a:pt x="429973" y="529525"/>
                  </a:lnTo>
                  <a:lnTo>
                    <a:pt x="483578" y="539984"/>
                  </a:lnTo>
                  <a:lnTo>
                    <a:pt x="539553" y="549611"/>
                  </a:lnTo>
                  <a:lnTo>
                    <a:pt x="597765" y="558372"/>
                  </a:lnTo>
                  <a:lnTo>
                    <a:pt x="658081" y="566233"/>
                  </a:lnTo>
                  <a:lnTo>
                    <a:pt x="720370" y="573158"/>
                  </a:lnTo>
                  <a:lnTo>
                    <a:pt x="784501" y="579113"/>
                  </a:lnTo>
                  <a:lnTo>
                    <a:pt x="850339" y="584064"/>
                  </a:lnTo>
                  <a:lnTo>
                    <a:pt x="917755" y="587974"/>
                  </a:lnTo>
                  <a:lnTo>
                    <a:pt x="986615" y="590811"/>
                  </a:lnTo>
                  <a:lnTo>
                    <a:pt x="1056788" y="592538"/>
                  </a:lnTo>
                  <a:lnTo>
                    <a:pt x="1128140" y="593121"/>
                  </a:lnTo>
                  <a:lnTo>
                    <a:pt x="1199483" y="592538"/>
                  </a:lnTo>
                  <a:lnTo>
                    <a:pt x="1269646" y="590811"/>
                  </a:lnTo>
                  <a:lnTo>
                    <a:pt x="1338497" y="587974"/>
                  </a:lnTo>
                  <a:lnTo>
                    <a:pt x="1405904" y="584064"/>
                  </a:lnTo>
                  <a:lnTo>
                    <a:pt x="1471735" y="579114"/>
                  </a:lnTo>
                  <a:lnTo>
                    <a:pt x="1535859" y="573159"/>
                  </a:lnTo>
                  <a:lnTo>
                    <a:pt x="1598142" y="566235"/>
                  </a:lnTo>
                  <a:lnTo>
                    <a:pt x="1658453" y="558375"/>
                  </a:lnTo>
                  <a:lnTo>
                    <a:pt x="1716659" y="549615"/>
                  </a:lnTo>
                  <a:lnTo>
                    <a:pt x="1772629" y="539989"/>
                  </a:lnTo>
                  <a:lnTo>
                    <a:pt x="1826231" y="529532"/>
                  </a:lnTo>
                  <a:lnTo>
                    <a:pt x="1877332" y="518279"/>
                  </a:lnTo>
                  <a:lnTo>
                    <a:pt x="1925800" y="506265"/>
                  </a:lnTo>
                  <a:lnTo>
                    <a:pt x="1971503" y="493524"/>
                  </a:lnTo>
                  <a:lnTo>
                    <a:pt x="2014309" y="480091"/>
                  </a:lnTo>
                  <a:lnTo>
                    <a:pt x="2054086" y="466001"/>
                  </a:lnTo>
                  <a:lnTo>
                    <a:pt x="2090701" y="451289"/>
                  </a:lnTo>
                  <a:lnTo>
                    <a:pt x="2153920" y="420137"/>
                  </a:lnTo>
                  <a:lnTo>
                    <a:pt x="2202909" y="386912"/>
                  </a:lnTo>
                  <a:lnTo>
                    <a:pt x="2236610" y="351893"/>
                  </a:lnTo>
                  <a:lnTo>
                    <a:pt x="2253967" y="315357"/>
                  </a:lnTo>
                  <a:lnTo>
                    <a:pt x="2256186" y="296608"/>
                  </a:lnTo>
                  <a:close/>
                </a:path>
              </a:pathLst>
            </a:custGeom>
            <a:ln w="138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7201916" y="6380086"/>
            <a:ext cx="1258570" cy="40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75"/>
              </a:lnSpc>
              <a:spcBef>
                <a:spcPts val="100"/>
              </a:spcBef>
            </a:pPr>
            <a:r>
              <a:rPr dirty="0" sz="1250">
                <a:latin typeface="Times New Roman"/>
                <a:cs typeface="Times New Roman"/>
              </a:rPr>
              <a:t>P</a:t>
            </a:r>
            <a:r>
              <a:rPr dirty="0" sz="1250" spc="1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</a:t>
            </a:r>
            <a:r>
              <a:rPr dirty="0" sz="1250" spc="-12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y</a:t>
            </a:r>
            <a:r>
              <a:rPr dirty="0" sz="1250" spc="-1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</a:t>
            </a:r>
            <a:r>
              <a:rPr dirty="0" sz="1250" spc="-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 </a:t>
            </a:r>
            <a:r>
              <a:rPr dirty="0" sz="1250" spc="-5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ts val="1475"/>
              </a:lnSpc>
            </a:pP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6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b</a:t>
            </a:r>
            <a:r>
              <a:rPr dirty="0" sz="1250" spc="-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-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-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n</a:t>
            </a:r>
            <a:r>
              <a:rPr dirty="0" sz="1250" spc="-6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-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d</a:t>
            </a:r>
            <a:r>
              <a:rPr dirty="0" sz="1250" spc="-2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</a:t>
            </a:r>
            <a:r>
              <a:rPr dirty="0" sz="1250" spc="10">
                <a:latin typeface="Times New Roman"/>
                <a:cs typeface="Times New Roman"/>
              </a:rPr>
              <a:t> </a:t>
            </a:r>
            <a:r>
              <a:rPr dirty="0" sz="1250" spc="-5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1856232" y="475487"/>
            <a:ext cx="8202295" cy="6884034"/>
          </a:xfrm>
          <a:custGeom>
            <a:avLst/>
            <a:gdLst/>
            <a:ahLst/>
            <a:cxnLst/>
            <a:rect l="l" t="t" r="r" b="b"/>
            <a:pathLst>
              <a:path w="8202295" h="6884034">
                <a:moveTo>
                  <a:pt x="8202168" y="6883908"/>
                </a:moveTo>
                <a:lnTo>
                  <a:pt x="0" y="6883908"/>
                </a:lnTo>
                <a:lnTo>
                  <a:pt x="0" y="0"/>
                </a:lnTo>
                <a:lnTo>
                  <a:pt x="8202168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425" y="482669"/>
            <a:ext cx="7451725" cy="10979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194560" marR="5080" indent="-2182495">
              <a:lnSpc>
                <a:spcPct val="100600"/>
              </a:lnSpc>
              <a:spcBef>
                <a:spcPts val="90"/>
              </a:spcBef>
            </a:pPr>
            <a:r>
              <a:rPr dirty="0" spc="-275"/>
              <a:t>PUNTOS</a:t>
            </a:r>
            <a:r>
              <a:rPr dirty="0" spc="-45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100"/>
              <a:t>CONTROL</a:t>
            </a:r>
            <a:r>
              <a:rPr dirty="0" spc="-110"/>
              <a:t> </a:t>
            </a:r>
            <a:r>
              <a:rPr dirty="0" spc="-305"/>
              <a:t>PRIMARIOS</a:t>
            </a:r>
            <a:r>
              <a:rPr dirty="0" spc="-10"/>
              <a:t> </a:t>
            </a:r>
            <a:r>
              <a:rPr dirty="0" spc="-50"/>
              <a:t>Y </a:t>
            </a:r>
            <a:r>
              <a:rPr dirty="0" spc="-110"/>
              <a:t>SECUNDARIOS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64708" y="2110306"/>
            <a:ext cx="3199130" cy="4909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9375">
              <a:lnSpc>
                <a:spcPct val="100000"/>
              </a:lnSpc>
              <a:spcBef>
                <a:spcPts val="90"/>
              </a:spcBef>
            </a:pPr>
            <a:r>
              <a:rPr dirty="0" sz="2650" spc="-130" b="1">
                <a:solidFill>
                  <a:srgbClr val="FF0000"/>
                </a:solidFill>
                <a:latin typeface="Tahoma"/>
                <a:cs typeface="Tahoma"/>
              </a:rPr>
              <a:t>PRIMARIOS</a:t>
            </a:r>
            <a:endParaRPr sz="265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2190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10" b="1">
                <a:latin typeface="Tahoma"/>
                <a:cs typeface="Tahoma"/>
              </a:rPr>
              <a:t>Poblados</a:t>
            </a:r>
            <a:endParaRPr sz="24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315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65" b="1">
                <a:latin typeface="Tahoma"/>
                <a:cs typeface="Tahoma"/>
              </a:rPr>
              <a:t>Zonas</a:t>
            </a:r>
            <a:r>
              <a:rPr dirty="0" sz="2400" spc="-90" b="1">
                <a:latin typeface="Tahoma"/>
                <a:cs typeface="Tahoma"/>
              </a:rPr>
              <a:t> </a:t>
            </a:r>
            <a:r>
              <a:rPr dirty="0" sz="2400" spc="-10" b="1">
                <a:latin typeface="Tahoma"/>
                <a:cs typeface="Tahoma"/>
              </a:rPr>
              <a:t>agrícolas</a:t>
            </a:r>
            <a:endParaRPr sz="24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310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65" b="1">
                <a:latin typeface="Tahoma"/>
                <a:cs typeface="Tahoma"/>
              </a:rPr>
              <a:t>Zonas</a:t>
            </a:r>
            <a:r>
              <a:rPr dirty="0" sz="2400" spc="-90" b="1">
                <a:latin typeface="Tahoma"/>
                <a:cs typeface="Tahoma"/>
              </a:rPr>
              <a:t> </a:t>
            </a:r>
            <a:r>
              <a:rPr dirty="0" sz="2400" spc="-10" b="1">
                <a:latin typeface="Tahoma"/>
                <a:cs typeface="Tahoma"/>
              </a:rPr>
              <a:t>mineras</a:t>
            </a:r>
            <a:endParaRPr sz="24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315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65" b="1">
                <a:latin typeface="Tahoma"/>
                <a:cs typeface="Tahoma"/>
              </a:rPr>
              <a:t>Zonas</a:t>
            </a:r>
            <a:r>
              <a:rPr dirty="0" sz="2400" spc="-90" b="1">
                <a:latin typeface="Tahoma"/>
                <a:cs typeface="Tahoma"/>
              </a:rPr>
              <a:t> </a:t>
            </a:r>
            <a:r>
              <a:rPr dirty="0" sz="2400" spc="-20" b="1">
                <a:latin typeface="Tahoma"/>
                <a:cs typeface="Tahoma"/>
              </a:rPr>
              <a:t>turísticas</a:t>
            </a:r>
            <a:endParaRPr sz="24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320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10" b="1">
                <a:latin typeface="Tahoma"/>
                <a:cs typeface="Tahoma"/>
              </a:rPr>
              <a:t>Puertos</a:t>
            </a:r>
            <a:endParaRPr sz="2400">
              <a:latin typeface="Tahoma"/>
              <a:cs typeface="Tahoma"/>
            </a:endParaRPr>
          </a:p>
          <a:p>
            <a:pPr marL="390525" marR="918844" indent="-378460">
              <a:lnSpc>
                <a:spcPts val="2620"/>
              </a:lnSpc>
              <a:spcBef>
                <a:spcPts val="620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spc="-10" b="1">
                <a:latin typeface="Tahoma"/>
                <a:cs typeface="Tahoma"/>
              </a:rPr>
              <a:t>Accidentes </a:t>
            </a:r>
            <a:r>
              <a:rPr dirty="0" sz="2400" spc="-35" b="1">
                <a:latin typeface="Tahoma"/>
                <a:cs typeface="Tahoma"/>
              </a:rPr>
              <a:t>topográficos</a:t>
            </a:r>
            <a:endParaRPr sz="2400">
              <a:latin typeface="Tahoma"/>
              <a:cs typeface="Tahoma"/>
            </a:endParaRPr>
          </a:p>
          <a:p>
            <a:pPr marL="390525" marR="5080" indent="-378460">
              <a:lnSpc>
                <a:spcPct val="90600"/>
              </a:lnSpc>
              <a:spcBef>
                <a:spcPts val="530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b="1">
                <a:latin typeface="Tahoma"/>
                <a:cs typeface="Tahoma"/>
              </a:rPr>
              <a:t>Aspectos</a:t>
            </a:r>
            <a:r>
              <a:rPr dirty="0" sz="2400" spc="-20" b="1">
                <a:latin typeface="Tahoma"/>
                <a:cs typeface="Tahoma"/>
              </a:rPr>
              <a:t> </a:t>
            </a:r>
            <a:r>
              <a:rPr dirty="0" sz="2400" spc="-50" b="1">
                <a:latin typeface="Tahoma"/>
                <a:cs typeface="Tahoma"/>
              </a:rPr>
              <a:t>políticos, </a:t>
            </a:r>
            <a:r>
              <a:rPr dirty="0" sz="2400" b="1">
                <a:latin typeface="Tahoma"/>
                <a:cs typeface="Tahoma"/>
              </a:rPr>
              <a:t>sociales</a:t>
            </a:r>
            <a:r>
              <a:rPr dirty="0" sz="2400" spc="-95" b="1">
                <a:latin typeface="Tahoma"/>
                <a:cs typeface="Tahoma"/>
              </a:rPr>
              <a:t> </a:t>
            </a:r>
            <a:r>
              <a:rPr dirty="0" sz="2400" spc="5" b="1">
                <a:latin typeface="Tahoma"/>
                <a:cs typeface="Tahoma"/>
              </a:rPr>
              <a:t>o </a:t>
            </a:r>
            <a:r>
              <a:rPr dirty="0" sz="2400" spc="-10" b="1">
                <a:latin typeface="Tahoma"/>
                <a:cs typeface="Tahoma"/>
              </a:rPr>
              <a:t>económicos</a:t>
            </a:r>
            <a:endParaRPr sz="24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390525" algn="l"/>
              </a:tabLst>
            </a:pPr>
            <a:r>
              <a:rPr dirty="0" sz="2400" b="1">
                <a:latin typeface="Tahoma"/>
                <a:cs typeface="Tahoma"/>
              </a:rPr>
              <a:t>Aspectos</a:t>
            </a:r>
            <a:r>
              <a:rPr dirty="0" sz="2400" spc="-20" b="1">
                <a:latin typeface="Tahoma"/>
                <a:cs typeface="Tahoma"/>
              </a:rPr>
              <a:t> </a:t>
            </a:r>
            <a:r>
              <a:rPr dirty="0" sz="2400" spc="-10" b="1">
                <a:latin typeface="Tahoma"/>
                <a:cs typeface="Tahoma"/>
              </a:rPr>
              <a:t>técnicos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600710">
              <a:lnSpc>
                <a:spcPct val="100000"/>
              </a:lnSpc>
              <a:spcBef>
                <a:spcPts val="90"/>
              </a:spcBef>
            </a:pPr>
            <a:r>
              <a:rPr dirty="0" spc="-75"/>
              <a:t>SECUNDARIOS</a:t>
            </a:r>
          </a:p>
          <a:p>
            <a:pPr marL="434340" indent="-421640">
              <a:lnSpc>
                <a:spcPct val="100000"/>
              </a:lnSpc>
              <a:spcBef>
                <a:spcPts val="248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 spc="-10">
                <a:solidFill>
                  <a:srgbClr val="000000"/>
                </a:solidFill>
              </a:rPr>
              <a:t>Caseríos</a:t>
            </a:r>
            <a:endParaRPr sz="2400"/>
          </a:p>
          <a:p>
            <a:pPr marL="434340" indent="-421640">
              <a:lnSpc>
                <a:spcPct val="100000"/>
              </a:lnSpc>
              <a:spcBef>
                <a:spcPts val="60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>
                <a:solidFill>
                  <a:srgbClr val="000000"/>
                </a:solidFill>
              </a:rPr>
              <a:t>Cruces</a:t>
            </a:r>
            <a:r>
              <a:rPr dirty="0" sz="2400" spc="15">
                <a:solidFill>
                  <a:srgbClr val="000000"/>
                </a:solidFill>
              </a:rPr>
              <a:t> </a:t>
            </a:r>
            <a:r>
              <a:rPr dirty="0" sz="2400" spc="90">
                <a:solidFill>
                  <a:srgbClr val="000000"/>
                </a:solidFill>
              </a:rPr>
              <a:t>de</a:t>
            </a:r>
            <a:r>
              <a:rPr dirty="0" sz="2400" spc="40">
                <a:solidFill>
                  <a:srgbClr val="000000"/>
                </a:solidFill>
              </a:rPr>
              <a:t> </a:t>
            </a:r>
            <a:r>
              <a:rPr dirty="0" sz="2400" spc="-20">
                <a:solidFill>
                  <a:srgbClr val="000000"/>
                </a:solidFill>
              </a:rPr>
              <a:t>ríos</a:t>
            </a:r>
            <a:endParaRPr sz="2400"/>
          </a:p>
          <a:p>
            <a:pPr marL="434340" indent="-421640">
              <a:lnSpc>
                <a:spcPct val="100000"/>
              </a:lnSpc>
              <a:spcBef>
                <a:spcPts val="61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>
                <a:solidFill>
                  <a:srgbClr val="000000"/>
                </a:solidFill>
              </a:rPr>
              <a:t>Cruces</a:t>
            </a:r>
            <a:r>
              <a:rPr dirty="0" sz="2400" spc="15">
                <a:solidFill>
                  <a:srgbClr val="000000"/>
                </a:solidFill>
              </a:rPr>
              <a:t> </a:t>
            </a:r>
            <a:r>
              <a:rPr dirty="0" sz="2400" spc="90">
                <a:solidFill>
                  <a:srgbClr val="000000"/>
                </a:solidFill>
              </a:rPr>
              <a:t>de</a:t>
            </a:r>
            <a:r>
              <a:rPr dirty="0" sz="2400" spc="40">
                <a:solidFill>
                  <a:srgbClr val="000000"/>
                </a:solidFill>
              </a:rPr>
              <a:t> </a:t>
            </a:r>
            <a:r>
              <a:rPr dirty="0" sz="2400" spc="60">
                <a:solidFill>
                  <a:srgbClr val="000000"/>
                </a:solidFill>
              </a:rPr>
              <a:t>cañadas</a:t>
            </a:r>
            <a:endParaRPr sz="2400"/>
          </a:p>
          <a:p>
            <a:pPr marL="434340" marR="423545" indent="-422275">
              <a:lnSpc>
                <a:spcPct val="100800"/>
              </a:lnSpc>
              <a:spcBef>
                <a:spcPts val="58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>
                <a:solidFill>
                  <a:srgbClr val="000000"/>
                </a:solidFill>
              </a:rPr>
              <a:t>Cruces</a:t>
            </a:r>
            <a:r>
              <a:rPr dirty="0" sz="2400" spc="15">
                <a:solidFill>
                  <a:srgbClr val="000000"/>
                </a:solidFill>
              </a:rPr>
              <a:t> </a:t>
            </a:r>
            <a:r>
              <a:rPr dirty="0" sz="2400" spc="75">
                <a:solidFill>
                  <a:srgbClr val="000000"/>
                </a:solidFill>
              </a:rPr>
              <a:t>con</a:t>
            </a:r>
            <a:r>
              <a:rPr dirty="0" sz="2400" spc="65">
                <a:solidFill>
                  <a:srgbClr val="000000"/>
                </a:solidFill>
              </a:rPr>
              <a:t> </a:t>
            </a:r>
            <a:r>
              <a:rPr dirty="0" sz="2400" spc="-90">
                <a:solidFill>
                  <a:srgbClr val="000000"/>
                </a:solidFill>
              </a:rPr>
              <a:t>otras </a:t>
            </a:r>
            <a:r>
              <a:rPr dirty="0" sz="2400" spc="-20">
                <a:solidFill>
                  <a:srgbClr val="000000"/>
                </a:solidFill>
              </a:rPr>
              <a:t>vías</a:t>
            </a:r>
            <a:endParaRPr sz="2400"/>
          </a:p>
          <a:p>
            <a:pPr marL="434340" indent="-421640">
              <a:lnSpc>
                <a:spcPct val="100000"/>
              </a:lnSpc>
              <a:spcBef>
                <a:spcPts val="61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 spc="-10">
                <a:solidFill>
                  <a:srgbClr val="000000"/>
                </a:solidFill>
              </a:rPr>
              <a:t>Bosques</a:t>
            </a:r>
            <a:endParaRPr sz="2400"/>
          </a:p>
          <a:p>
            <a:pPr marL="434340" indent="-421640">
              <a:lnSpc>
                <a:spcPct val="100000"/>
              </a:lnSpc>
              <a:spcBef>
                <a:spcPts val="60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 spc="-65">
                <a:solidFill>
                  <a:srgbClr val="000000"/>
                </a:solidFill>
              </a:rPr>
              <a:t>Zonas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estables</a:t>
            </a:r>
            <a:endParaRPr sz="2400"/>
          </a:p>
          <a:p>
            <a:pPr marL="434340" marR="454025" indent="-422275">
              <a:lnSpc>
                <a:spcPct val="100899"/>
              </a:lnSpc>
              <a:spcBef>
                <a:spcPts val="575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 spc="-65">
                <a:solidFill>
                  <a:srgbClr val="000000"/>
                </a:solidFill>
              </a:rPr>
              <a:t>Zonas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inestables geológicamente</a:t>
            </a:r>
            <a:endParaRPr sz="2400"/>
          </a:p>
          <a:p>
            <a:pPr marL="434340" indent="-421640">
              <a:lnSpc>
                <a:spcPct val="100000"/>
              </a:lnSpc>
              <a:spcBef>
                <a:spcPts val="610"/>
              </a:spcBef>
              <a:buFont typeface="Times New Roman"/>
              <a:buChar char="◉"/>
              <a:tabLst>
                <a:tab pos="434340" algn="l"/>
              </a:tabLst>
            </a:pPr>
            <a:r>
              <a:rPr dirty="0" sz="2400" spc="-95">
                <a:solidFill>
                  <a:srgbClr val="000000"/>
                </a:solidFill>
              </a:rPr>
              <a:t>Otros</a:t>
            </a:r>
            <a:r>
              <a:rPr dirty="0" sz="2400" spc="-6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aspectos</a:t>
            </a:r>
            <a:endParaRPr sz="2400"/>
          </a:p>
        </p:txBody>
      </p:sp>
      <p:grpSp>
        <p:nvGrpSpPr>
          <p:cNvPr id="5" name="object 5" descr=""/>
          <p:cNvGrpSpPr/>
          <p:nvPr/>
        </p:nvGrpSpPr>
        <p:grpSpPr>
          <a:xfrm>
            <a:off x="4708397" y="2105405"/>
            <a:ext cx="1752600" cy="437515"/>
            <a:chOff x="4708397" y="2105405"/>
            <a:chExt cx="1752600" cy="437515"/>
          </a:xfrm>
        </p:grpSpPr>
        <p:sp>
          <p:nvSpPr>
            <p:cNvPr id="6" name="object 6" descr=""/>
            <p:cNvSpPr/>
            <p:nvPr/>
          </p:nvSpPr>
          <p:spPr>
            <a:xfrm>
              <a:off x="4713731" y="2110739"/>
              <a:ext cx="1742439" cy="426720"/>
            </a:xfrm>
            <a:custGeom>
              <a:avLst/>
              <a:gdLst/>
              <a:ahLst/>
              <a:cxnLst/>
              <a:rect l="l" t="t" r="r" b="b"/>
              <a:pathLst>
                <a:path w="1742439" h="426719">
                  <a:moveTo>
                    <a:pt x="1528571" y="426720"/>
                  </a:moveTo>
                  <a:lnTo>
                    <a:pt x="1528571" y="320040"/>
                  </a:lnTo>
                  <a:lnTo>
                    <a:pt x="211836" y="320040"/>
                  </a:lnTo>
                  <a:lnTo>
                    <a:pt x="211836" y="426720"/>
                  </a:lnTo>
                  <a:lnTo>
                    <a:pt x="0" y="213360"/>
                  </a:lnTo>
                  <a:lnTo>
                    <a:pt x="211836" y="0"/>
                  </a:lnTo>
                  <a:lnTo>
                    <a:pt x="211836" y="106680"/>
                  </a:lnTo>
                  <a:lnTo>
                    <a:pt x="1528571" y="106680"/>
                  </a:lnTo>
                  <a:lnTo>
                    <a:pt x="1528571" y="0"/>
                  </a:lnTo>
                  <a:lnTo>
                    <a:pt x="1741932" y="213360"/>
                  </a:lnTo>
                  <a:lnTo>
                    <a:pt x="1528571" y="42672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13731" y="2110739"/>
              <a:ext cx="1742439" cy="426720"/>
            </a:xfrm>
            <a:custGeom>
              <a:avLst/>
              <a:gdLst/>
              <a:ahLst/>
              <a:cxnLst/>
              <a:rect l="l" t="t" r="r" b="b"/>
              <a:pathLst>
                <a:path w="1742439" h="426719">
                  <a:moveTo>
                    <a:pt x="0" y="213360"/>
                  </a:moveTo>
                  <a:lnTo>
                    <a:pt x="211836" y="0"/>
                  </a:lnTo>
                  <a:lnTo>
                    <a:pt x="211836" y="106680"/>
                  </a:lnTo>
                  <a:lnTo>
                    <a:pt x="1528571" y="106680"/>
                  </a:lnTo>
                  <a:lnTo>
                    <a:pt x="1528571" y="0"/>
                  </a:lnTo>
                  <a:lnTo>
                    <a:pt x="1741932" y="213360"/>
                  </a:lnTo>
                  <a:lnTo>
                    <a:pt x="1528571" y="426720"/>
                  </a:lnTo>
                  <a:lnTo>
                    <a:pt x="1528571" y="320040"/>
                  </a:lnTo>
                  <a:lnTo>
                    <a:pt x="211836" y="320040"/>
                  </a:lnTo>
                  <a:lnTo>
                    <a:pt x="211836" y="426720"/>
                  </a:lnTo>
                  <a:lnTo>
                    <a:pt x="0" y="21336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5011" y="1272540"/>
            <a:ext cx="4760975" cy="3211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3085" y="5176459"/>
            <a:ext cx="6542405" cy="13677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33345" marR="5080" indent="-262128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Como</a:t>
            </a:r>
            <a:r>
              <a:rPr dirty="0" sz="4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inicia</a:t>
            </a:r>
            <a:r>
              <a:rPr dirty="0" sz="440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un</a:t>
            </a:r>
            <a:r>
              <a:rPr dirty="0" sz="4400" spc="-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0">
                <a:solidFill>
                  <a:srgbClr val="000000"/>
                </a:solidFill>
                <a:latin typeface="Arial"/>
                <a:cs typeface="Arial"/>
              </a:rPr>
              <a:t>proyecto vial?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0917" y="697435"/>
            <a:ext cx="6990715" cy="223774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2044064" marR="1866900" indent="-168910">
              <a:lnSpc>
                <a:spcPct val="100800"/>
              </a:lnSpc>
              <a:spcBef>
                <a:spcPts val="90"/>
              </a:spcBef>
            </a:pPr>
            <a:r>
              <a:rPr dirty="0" sz="4800" spc="-390"/>
              <a:t>LÍNEA</a:t>
            </a:r>
            <a:r>
              <a:rPr dirty="0" sz="4800" spc="-50"/>
              <a:t> </a:t>
            </a:r>
            <a:r>
              <a:rPr dirty="0" sz="4800" spc="-380"/>
              <a:t>DE </a:t>
            </a:r>
            <a:r>
              <a:rPr dirty="0" sz="4800" spc="-484"/>
              <a:t>PENDIENTE</a:t>
            </a:r>
            <a:endParaRPr sz="4800"/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4800"/>
              <a:t>Y</a:t>
            </a:r>
            <a:r>
              <a:rPr dirty="0" sz="4800" spc="-275"/>
              <a:t> </a:t>
            </a:r>
            <a:r>
              <a:rPr dirty="0" sz="4800" spc="-540"/>
              <a:t>EL</a:t>
            </a:r>
            <a:r>
              <a:rPr dirty="0" sz="4800" spc="-55"/>
              <a:t> </a:t>
            </a:r>
            <a:r>
              <a:rPr dirty="0" sz="4800" spc="-220"/>
              <a:t>TRAZADO</a:t>
            </a:r>
            <a:r>
              <a:rPr dirty="0" sz="4800" spc="-125"/>
              <a:t> </a:t>
            </a:r>
            <a:r>
              <a:rPr dirty="0" sz="4800" spc="-355"/>
              <a:t>DE</a:t>
            </a:r>
            <a:r>
              <a:rPr dirty="0" sz="4800" spc="-55"/>
              <a:t> </a:t>
            </a:r>
            <a:r>
              <a:rPr dirty="0" sz="4800" spc="-484"/>
              <a:t>RUTAS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2427" y="3095243"/>
            <a:ext cx="6909816" cy="4326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8624" y="478059"/>
            <a:ext cx="533908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75"/>
              <a:t>LÍNEA</a:t>
            </a:r>
            <a:r>
              <a:rPr dirty="0" sz="4400" spc="-30"/>
              <a:t> </a:t>
            </a:r>
            <a:r>
              <a:rPr dirty="0" sz="4400" spc="-355"/>
              <a:t>DE</a:t>
            </a:r>
            <a:r>
              <a:rPr dirty="0" sz="4400" spc="-35"/>
              <a:t> </a:t>
            </a:r>
            <a:r>
              <a:rPr dirty="0" sz="4400" spc="-465"/>
              <a:t>PENDIENTE</a:t>
            </a:r>
            <a:endParaRPr sz="44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algn="just" marL="15240" marR="5080" indent="-3175">
              <a:lnSpc>
                <a:spcPct val="101000"/>
              </a:lnSpc>
              <a:spcBef>
                <a:spcPts val="70"/>
              </a:spcBef>
            </a:pPr>
            <a:r>
              <a:rPr dirty="0" sz="3500" spc="-300"/>
              <a:t>Es</a:t>
            </a:r>
            <a:r>
              <a:rPr dirty="0" sz="3500" spc="130"/>
              <a:t> </a:t>
            </a:r>
            <a:r>
              <a:rPr dirty="0" sz="3500"/>
              <a:t>aquella</a:t>
            </a:r>
            <a:r>
              <a:rPr dirty="0" sz="3500" spc="135"/>
              <a:t> </a:t>
            </a:r>
            <a:r>
              <a:rPr dirty="0" sz="3500"/>
              <a:t>línea</a:t>
            </a:r>
            <a:r>
              <a:rPr dirty="0" sz="3500" spc="130"/>
              <a:t> </a:t>
            </a:r>
            <a:r>
              <a:rPr dirty="0" sz="3500"/>
              <a:t>que</a:t>
            </a:r>
            <a:r>
              <a:rPr dirty="0" sz="3500" spc="135"/>
              <a:t> </a:t>
            </a:r>
            <a:r>
              <a:rPr dirty="0" sz="3500"/>
              <a:t>pasando</a:t>
            </a:r>
            <a:r>
              <a:rPr dirty="0" sz="3500" spc="170"/>
              <a:t> </a:t>
            </a:r>
            <a:r>
              <a:rPr dirty="0" sz="3500" spc="-25"/>
              <a:t>por </a:t>
            </a:r>
            <a:r>
              <a:rPr dirty="0" sz="3500"/>
              <a:t>los</a:t>
            </a:r>
            <a:r>
              <a:rPr dirty="0" sz="3500" spc="480"/>
              <a:t>    </a:t>
            </a:r>
            <a:r>
              <a:rPr dirty="0" sz="3500"/>
              <a:t>puntos</a:t>
            </a:r>
            <a:r>
              <a:rPr dirty="0" sz="3500" spc="484"/>
              <a:t>    </a:t>
            </a:r>
            <a:r>
              <a:rPr dirty="0" sz="3500"/>
              <a:t>obligados</a:t>
            </a:r>
            <a:r>
              <a:rPr dirty="0" sz="3500" spc="480"/>
              <a:t>    </a:t>
            </a:r>
            <a:r>
              <a:rPr dirty="0" sz="3500" spc="-25"/>
              <a:t>del </a:t>
            </a:r>
            <a:r>
              <a:rPr dirty="0" sz="3500"/>
              <a:t>proyecto</a:t>
            </a:r>
            <a:r>
              <a:rPr dirty="0" sz="3500" spc="395"/>
              <a:t>  </a:t>
            </a:r>
            <a:r>
              <a:rPr dirty="0" sz="3500"/>
              <a:t>conserva</a:t>
            </a:r>
            <a:r>
              <a:rPr dirty="0" sz="3500" spc="400"/>
              <a:t> </a:t>
            </a:r>
            <a:r>
              <a:rPr dirty="0" sz="3500"/>
              <a:t>la</a:t>
            </a:r>
            <a:r>
              <a:rPr dirty="0" sz="3500" spc="400"/>
              <a:t> </a:t>
            </a:r>
            <a:r>
              <a:rPr dirty="0" sz="3500" spc="-10"/>
              <a:t>pendiente uniforme</a:t>
            </a:r>
            <a:r>
              <a:rPr dirty="0" sz="3500" spc="535"/>
              <a:t> </a:t>
            </a:r>
            <a:r>
              <a:rPr dirty="0" sz="3500" spc="55"/>
              <a:t>especificada</a:t>
            </a:r>
            <a:r>
              <a:rPr dirty="0" sz="3500" spc="509"/>
              <a:t> </a:t>
            </a:r>
            <a:r>
              <a:rPr dirty="0" sz="3500"/>
              <a:t>y</a:t>
            </a:r>
            <a:r>
              <a:rPr dirty="0" sz="3500" spc="535"/>
              <a:t> </a:t>
            </a:r>
            <a:r>
              <a:rPr dirty="0" sz="3500"/>
              <a:t>que</a:t>
            </a:r>
            <a:r>
              <a:rPr dirty="0" sz="3500" spc="509"/>
              <a:t> </a:t>
            </a:r>
            <a:r>
              <a:rPr dirty="0" sz="3500" spc="110"/>
              <a:t>de </a:t>
            </a:r>
            <a:r>
              <a:rPr dirty="0" sz="3500"/>
              <a:t>coincidir</a:t>
            </a:r>
            <a:r>
              <a:rPr dirty="0" sz="3500" spc="110"/>
              <a:t>  </a:t>
            </a:r>
            <a:r>
              <a:rPr dirty="0" sz="3500" spc="120"/>
              <a:t>con</a:t>
            </a:r>
            <a:r>
              <a:rPr dirty="0" sz="3500" spc="105"/>
              <a:t>  </a:t>
            </a:r>
            <a:r>
              <a:rPr dirty="0" sz="3500"/>
              <a:t>el</a:t>
            </a:r>
            <a:r>
              <a:rPr dirty="0" sz="3500" spc="110"/>
              <a:t>  </a:t>
            </a:r>
            <a:r>
              <a:rPr dirty="0" sz="3500"/>
              <a:t>eje</a:t>
            </a:r>
            <a:r>
              <a:rPr dirty="0" sz="3500" spc="110"/>
              <a:t>  </a:t>
            </a:r>
            <a:r>
              <a:rPr dirty="0" sz="3500" spc="135"/>
              <a:t>de</a:t>
            </a:r>
            <a:r>
              <a:rPr dirty="0" sz="3500" spc="125"/>
              <a:t>  </a:t>
            </a:r>
            <a:r>
              <a:rPr dirty="0" sz="3500"/>
              <a:t>la</a:t>
            </a:r>
            <a:r>
              <a:rPr dirty="0" sz="3500" spc="90"/>
              <a:t>  </a:t>
            </a:r>
            <a:r>
              <a:rPr dirty="0" sz="3500" spc="-20"/>
              <a:t>vía, </a:t>
            </a:r>
            <a:r>
              <a:rPr dirty="0" sz="3500"/>
              <a:t>este</a:t>
            </a:r>
            <a:r>
              <a:rPr dirty="0" sz="3500" spc="190"/>
              <a:t>  </a:t>
            </a:r>
            <a:r>
              <a:rPr dirty="0" sz="3500"/>
              <a:t>no</a:t>
            </a:r>
            <a:r>
              <a:rPr dirty="0" sz="3500" spc="190"/>
              <a:t>  </a:t>
            </a:r>
            <a:r>
              <a:rPr dirty="0" sz="3500"/>
              <a:t>aceptaría</a:t>
            </a:r>
            <a:r>
              <a:rPr dirty="0" sz="3500" spc="195"/>
              <a:t>  </a:t>
            </a:r>
            <a:r>
              <a:rPr dirty="0" sz="3500"/>
              <a:t>ni</a:t>
            </a:r>
            <a:r>
              <a:rPr dirty="0" sz="3500" spc="190"/>
              <a:t>  </a:t>
            </a:r>
            <a:r>
              <a:rPr dirty="0" sz="3500"/>
              <a:t>cortes</a:t>
            </a:r>
            <a:r>
              <a:rPr dirty="0" sz="3500" spc="195"/>
              <a:t>  </a:t>
            </a:r>
            <a:r>
              <a:rPr dirty="0" sz="3500" spc="-50"/>
              <a:t>ni </a:t>
            </a:r>
            <a:r>
              <a:rPr dirty="0" sz="3500" spc="-10"/>
              <a:t>rellenos.</a:t>
            </a:r>
            <a:endParaRPr sz="3500"/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500"/>
          </a:p>
          <a:p>
            <a:pPr algn="ctr" marR="270510">
              <a:lnSpc>
                <a:spcPct val="100000"/>
              </a:lnSpc>
              <a:tabLst>
                <a:tab pos="1649095" algn="l"/>
              </a:tabLst>
            </a:pPr>
            <a:r>
              <a:rPr dirty="0" sz="3950" spc="-340">
                <a:solidFill>
                  <a:srgbClr val="387B0C"/>
                </a:solidFill>
              </a:rPr>
              <a:t>LINEA</a:t>
            </a:r>
            <a:r>
              <a:rPr dirty="0" sz="3950">
                <a:solidFill>
                  <a:srgbClr val="387B0C"/>
                </a:solidFill>
              </a:rPr>
              <a:t>	</a:t>
            </a:r>
            <a:r>
              <a:rPr dirty="0" sz="3950" spc="-320">
                <a:solidFill>
                  <a:srgbClr val="387B0C"/>
                </a:solidFill>
              </a:rPr>
              <a:t>DE</a:t>
            </a:r>
            <a:r>
              <a:rPr dirty="0" sz="3950" spc="-10">
                <a:solidFill>
                  <a:srgbClr val="387B0C"/>
                </a:solidFill>
              </a:rPr>
              <a:t> CEROS</a:t>
            </a:r>
            <a:endParaRPr sz="39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7852" y="423144"/>
            <a:ext cx="6461125" cy="495934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30"/>
              <a:t>TRAZADO</a:t>
            </a:r>
            <a:r>
              <a:rPr dirty="0" sz="3050" spc="-90"/>
              <a:t> </a:t>
            </a:r>
            <a:r>
              <a:rPr dirty="0" sz="3050" spc="-229"/>
              <a:t>DE</a:t>
            </a:r>
            <a:r>
              <a:rPr dirty="0" sz="3050" spc="-40"/>
              <a:t> </a:t>
            </a:r>
            <a:r>
              <a:rPr dirty="0" sz="3050" spc="-20"/>
              <a:t>UNA</a:t>
            </a:r>
            <a:r>
              <a:rPr dirty="0" sz="3050" spc="-130"/>
              <a:t> </a:t>
            </a:r>
            <a:r>
              <a:rPr dirty="0" sz="3050" spc="-240"/>
              <a:t>LÍNEA</a:t>
            </a:r>
            <a:r>
              <a:rPr dirty="0" sz="3050"/>
              <a:t> </a:t>
            </a:r>
            <a:r>
              <a:rPr dirty="0" sz="3050" spc="-225"/>
              <a:t>DE</a:t>
            </a:r>
            <a:r>
              <a:rPr dirty="0" sz="3050" spc="-65"/>
              <a:t> </a:t>
            </a:r>
            <a:r>
              <a:rPr dirty="0" sz="3050" spc="-35"/>
              <a:t>CEROS</a:t>
            </a:r>
            <a:endParaRPr sz="3050"/>
          </a:p>
        </p:txBody>
      </p:sp>
      <p:grpSp>
        <p:nvGrpSpPr>
          <p:cNvPr id="3" name="object 3" descr=""/>
          <p:cNvGrpSpPr/>
          <p:nvPr/>
        </p:nvGrpSpPr>
        <p:grpSpPr>
          <a:xfrm>
            <a:off x="2422760" y="899160"/>
            <a:ext cx="7007859" cy="5648960"/>
            <a:chOff x="2422760" y="899160"/>
            <a:chExt cx="7007859" cy="56489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2760" y="4181944"/>
              <a:ext cx="7007346" cy="23657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3196" y="899160"/>
              <a:ext cx="4895087" cy="25664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796" y="3422903"/>
              <a:ext cx="3718559" cy="85039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3247" y="6720288"/>
            <a:ext cx="1754985" cy="6468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1272" rIns="0" bIns="0" rtlCol="0" vert="horz">
            <a:spAutoFit/>
          </a:bodyPr>
          <a:lstStyle/>
          <a:p>
            <a:pPr marL="1342390">
              <a:lnSpc>
                <a:spcPct val="100000"/>
              </a:lnSpc>
              <a:spcBef>
                <a:spcPts val="140"/>
              </a:spcBef>
            </a:pPr>
            <a:r>
              <a:rPr dirty="0" sz="5900" spc="-480"/>
              <a:t>LINEA</a:t>
            </a:r>
            <a:r>
              <a:rPr dirty="0" sz="5900" spc="-55"/>
              <a:t> </a:t>
            </a:r>
            <a:r>
              <a:rPr dirty="0" sz="5900" spc="-434"/>
              <a:t>DE</a:t>
            </a:r>
            <a:r>
              <a:rPr dirty="0" sz="5900" spc="-55"/>
              <a:t> </a:t>
            </a:r>
            <a:r>
              <a:rPr dirty="0" sz="5900" spc="-595"/>
              <a:t>PENDIENTE</a:t>
            </a:r>
            <a:endParaRPr sz="59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534" y="1546578"/>
            <a:ext cx="7034713" cy="601949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789" y="305882"/>
            <a:ext cx="6127750" cy="830580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624965" marR="5080" indent="-1612900">
              <a:lnSpc>
                <a:spcPts val="3170"/>
              </a:lnSpc>
              <a:spcBef>
                <a:spcPts val="195"/>
              </a:spcBef>
            </a:pPr>
            <a:r>
              <a:rPr dirty="0" sz="2650" spc="-150"/>
              <a:t>TRAZADO</a:t>
            </a:r>
            <a:r>
              <a:rPr dirty="0" sz="2650" spc="-50"/>
              <a:t> </a:t>
            </a:r>
            <a:r>
              <a:rPr dirty="0" sz="2650" spc="-225"/>
              <a:t>DE</a:t>
            </a:r>
            <a:r>
              <a:rPr dirty="0" sz="2650" spc="-40"/>
              <a:t> </a:t>
            </a:r>
            <a:r>
              <a:rPr dirty="0" sz="2650" spc="-60"/>
              <a:t>UNA</a:t>
            </a:r>
            <a:r>
              <a:rPr dirty="0" sz="2650" spc="-40"/>
              <a:t> </a:t>
            </a:r>
            <a:r>
              <a:rPr dirty="0" sz="2650" spc="-240"/>
              <a:t>LÍNEA</a:t>
            </a:r>
            <a:r>
              <a:rPr dirty="0" sz="2650" spc="-35"/>
              <a:t> </a:t>
            </a:r>
            <a:r>
              <a:rPr dirty="0" sz="2650" spc="-225"/>
              <a:t>DE</a:t>
            </a:r>
            <a:r>
              <a:rPr dirty="0" sz="2650" spc="-40"/>
              <a:t> </a:t>
            </a:r>
            <a:r>
              <a:rPr dirty="0" sz="2650" spc="-290"/>
              <a:t>PENDIENTE </a:t>
            </a:r>
            <a:r>
              <a:rPr dirty="0" sz="2650" spc="160"/>
              <a:t>O</a:t>
            </a:r>
            <a:r>
              <a:rPr dirty="0" sz="2650" spc="-25"/>
              <a:t> </a:t>
            </a:r>
            <a:r>
              <a:rPr dirty="0" sz="2650" spc="-240"/>
              <a:t>LÍNEA</a:t>
            </a:r>
            <a:r>
              <a:rPr dirty="0" sz="2650" spc="-20"/>
              <a:t> </a:t>
            </a:r>
            <a:r>
              <a:rPr dirty="0" sz="2650" spc="-225"/>
              <a:t>DE</a:t>
            </a:r>
            <a:r>
              <a:rPr dirty="0" sz="2650" spc="-20"/>
              <a:t> </a:t>
            </a:r>
            <a:r>
              <a:rPr dirty="0" sz="2650" spc="-10"/>
              <a:t>CEROS</a:t>
            </a:r>
            <a:endParaRPr sz="26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110" y="1911096"/>
            <a:ext cx="5096221" cy="339739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33648" y="5571233"/>
            <a:ext cx="7163434" cy="1529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15620" marR="5080" indent="-503555">
              <a:lnSpc>
                <a:spcPct val="101000"/>
              </a:lnSpc>
              <a:spcBef>
                <a:spcPts val="95"/>
              </a:spcBef>
              <a:buFont typeface="Wingdings"/>
              <a:buChar char=""/>
              <a:tabLst>
                <a:tab pos="515620" algn="l"/>
              </a:tabLst>
            </a:pPr>
            <a:r>
              <a:rPr dirty="0" sz="3050" spc="-160" b="1">
                <a:latin typeface="Tahoma"/>
                <a:cs typeface="Tahoma"/>
              </a:rPr>
              <a:t>Punto</a:t>
            </a:r>
            <a:r>
              <a:rPr dirty="0" sz="3050" spc="-65" b="1">
                <a:latin typeface="Tahoma"/>
                <a:cs typeface="Tahoma"/>
              </a:rPr>
              <a:t> </a:t>
            </a:r>
            <a:r>
              <a:rPr dirty="0" sz="3050" spc="-30" b="1">
                <a:latin typeface="Tahoma"/>
                <a:cs typeface="Tahoma"/>
              </a:rPr>
              <a:t>inicial</a:t>
            </a:r>
            <a:r>
              <a:rPr dirty="0" sz="3050" spc="-135" b="1">
                <a:latin typeface="Tahoma"/>
                <a:cs typeface="Tahoma"/>
              </a:rPr>
              <a:t> </a:t>
            </a:r>
            <a:r>
              <a:rPr dirty="0" sz="3050" spc="85" b="1">
                <a:latin typeface="Tahoma"/>
                <a:cs typeface="Tahoma"/>
              </a:rPr>
              <a:t>conocido</a:t>
            </a:r>
            <a:r>
              <a:rPr dirty="0" sz="3050" spc="-114" b="1">
                <a:latin typeface="Tahoma"/>
                <a:cs typeface="Tahoma"/>
              </a:rPr>
              <a:t> </a:t>
            </a:r>
            <a:r>
              <a:rPr dirty="0" sz="3050" spc="-650" b="1">
                <a:latin typeface="Tahoma"/>
                <a:cs typeface="Tahoma"/>
              </a:rPr>
              <a:t>=</a:t>
            </a:r>
            <a:r>
              <a:rPr dirty="0" sz="3050" spc="-30" b="1">
                <a:latin typeface="Tahoma"/>
                <a:cs typeface="Tahoma"/>
              </a:rPr>
              <a:t> </a:t>
            </a:r>
            <a:r>
              <a:rPr dirty="0" sz="3050" spc="-160" b="1">
                <a:latin typeface="Tahoma"/>
                <a:cs typeface="Tahoma"/>
              </a:rPr>
              <a:t>Punto</a:t>
            </a:r>
            <a:r>
              <a:rPr dirty="0" sz="3050" spc="-70" b="1">
                <a:latin typeface="Tahoma"/>
                <a:cs typeface="Tahoma"/>
              </a:rPr>
              <a:t> </a:t>
            </a:r>
            <a:r>
              <a:rPr dirty="0" sz="3050" spc="-50" b="1">
                <a:latin typeface="Tahoma"/>
                <a:cs typeface="Tahoma"/>
              </a:rPr>
              <a:t>final </a:t>
            </a:r>
            <a:r>
              <a:rPr dirty="0" sz="3050" spc="40" b="1">
                <a:latin typeface="Tahoma"/>
                <a:cs typeface="Tahoma"/>
              </a:rPr>
              <a:t>desconocido.</a:t>
            </a:r>
            <a:endParaRPr sz="3050">
              <a:latin typeface="Tahoma"/>
              <a:cs typeface="Tahoma"/>
            </a:endParaRPr>
          </a:p>
          <a:p>
            <a:pPr marL="514984" indent="-502284">
              <a:lnSpc>
                <a:spcPct val="100000"/>
              </a:lnSpc>
              <a:spcBef>
                <a:spcPts val="780"/>
              </a:spcBef>
              <a:buFont typeface="Wingdings"/>
              <a:buChar char=""/>
              <a:tabLst>
                <a:tab pos="514984" algn="l"/>
              </a:tabLst>
            </a:pPr>
            <a:r>
              <a:rPr dirty="0" sz="3050" spc="-65" b="1">
                <a:latin typeface="Tahoma"/>
                <a:cs typeface="Tahoma"/>
              </a:rPr>
              <a:t>Dos</a:t>
            </a:r>
            <a:r>
              <a:rPr dirty="0" sz="3050" spc="-140" b="1">
                <a:latin typeface="Tahoma"/>
                <a:cs typeface="Tahoma"/>
              </a:rPr>
              <a:t> </a:t>
            </a:r>
            <a:r>
              <a:rPr dirty="0" sz="3050" spc="-100" b="1">
                <a:latin typeface="Tahoma"/>
                <a:cs typeface="Tahoma"/>
              </a:rPr>
              <a:t>puntos</a:t>
            </a:r>
            <a:r>
              <a:rPr dirty="0" sz="3050" spc="-125" b="1">
                <a:latin typeface="Tahoma"/>
                <a:cs typeface="Tahoma"/>
              </a:rPr>
              <a:t> </a:t>
            </a:r>
            <a:r>
              <a:rPr dirty="0" sz="3050" spc="-10" b="1">
                <a:latin typeface="Tahoma"/>
                <a:cs typeface="Tahoma"/>
              </a:rPr>
              <a:t>obligados.</a:t>
            </a:r>
            <a:endParaRPr sz="3050">
              <a:latin typeface="Tahoma"/>
              <a:cs typeface="Tahom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6004" y="1252661"/>
            <a:ext cx="1592579" cy="5862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051" y="1368551"/>
            <a:ext cx="8118348" cy="6123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4217" rIns="0" bIns="0" rtlCol="0" vert="horz">
            <a:spAutoFit/>
          </a:bodyPr>
          <a:lstStyle/>
          <a:p>
            <a:pPr marL="1824989" marR="5080" indent="-238125">
              <a:lnSpc>
                <a:spcPct val="100600"/>
              </a:lnSpc>
              <a:spcBef>
                <a:spcPts val="90"/>
              </a:spcBef>
            </a:pPr>
            <a:r>
              <a:rPr dirty="0" spc="-285"/>
              <a:t>LÍNEA</a:t>
            </a:r>
            <a:r>
              <a:rPr dirty="0" spc="-40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90"/>
              <a:t>CEROS</a:t>
            </a:r>
            <a:r>
              <a:rPr dirty="0" spc="-105"/>
              <a:t> </a:t>
            </a:r>
            <a:r>
              <a:rPr dirty="0" spc="175"/>
              <a:t>CON</a:t>
            </a:r>
            <a:r>
              <a:rPr dirty="0" spc="-40"/>
              <a:t> </a:t>
            </a:r>
            <a:r>
              <a:rPr dirty="0" spc="-365"/>
              <a:t>PENDIENTE </a:t>
            </a:r>
            <a:r>
              <a:rPr dirty="0" spc="-265"/>
              <a:t>UNIFORME</a:t>
            </a:r>
            <a:r>
              <a:rPr dirty="0" spc="-10"/>
              <a:t> </a:t>
            </a:r>
            <a:r>
              <a:rPr dirty="0" spc="-20"/>
              <a:t>MÁXIMA</a:t>
            </a:r>
            <a:r>
              <a:rPr dirty="0" spc="-204"/>
              <a:t> </a:t>
            </a:r>
            <a:r>
              <a:rPr dirty="0" spc="-100"/>
              <a:t>ESTIMADA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2962" y="365159"/>
            <a:ext cx="4116070" cy="7626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800" spc="-380"/>
              <a:t>BIBLIOGRAFIA</a:t>
            </a:r>
            <a:endParaRPr sz="4800"/>
          </a:p>
        </p:txBody>
      </p:sp>
      <p:sp>
        <p:nvSpPr>
          <p:cNvPr id="3" name="object 3" descr=""/>
          <p:cNvSpPr txBox="1"/>
          <p:nvPr/>
        </p:nvSpPr>
        <p:spPr>
          <a:xfrm>
            <a:off x="2233689" y="1619492"/>
            <a:ext cx="7333615" cy="5711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8620" marR="5080" indent="-376555">
              <a:lnSpc>
                <a:spcPct val="100600"/>
              </a:lnSpc>
              <a:spcBef>
                <a:spcPts val="90"/>
              </a:spcBef>
              <a:buFont typeface="Verdana"/>
              <a:buChar char="•"/>
              <a:tabLst>
                <a:tab pos="390525" algn="l"/>
                <a:tab pos="2239010" algn="l"/>
                <a:tab pos="3037840" algn="l"/>
                <a:tab pos="4707890" algn="l"/>
              </a:tabLst>
            </a:pPr>
            <a:r>
              <a:rPr dirty="0" sz="3500" spc="-10" b="1">
                <a:latin typeface="Tahoma"/>
                <a:cs typeface="Tahoma"/>
              </a:rPr>
              <a:t>Manual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110" b="1">
                <a:latin typeface="Tahoma"/>
                <a:cs typeface="Tahoma"/>
              </a:rPr>
              <a:t>de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" b="1">
                <a:latin typeface="Tahoma"/>
                <a:cs typeface="Tahoma"/>
              </a:rPr>
              <a:t>Diseño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" b="1">
                <a:latin typeface="Tahoma"/>
                <a:cs typeface="Tahoma"/>
              </a:rPr>
              <a:t>Geométrico </a:t>
            </a:r>
            <a:r>
              <a:rPr dirty="0" sz="3500" spc="-10" b="1">
                <a:latin typeface="Tahoma"/>
                <a:cs typeface="Tahoma"/>
              </a:rPr>
              <a:t>	</a:t>
            </a:r>
            <a:r>
              <a:rPr dirty="0" sz="3500" spc="-285" b="1">
                <a:latin typeface="Tahoma"/>
                <a:cs typeface="Tahoma"/>
              </a:rPr>
              <a:t>INVIAS</a:t>
            </a:r>
            <a:endParaRPr sz="3500">
              <a:latin typeface="Tahoma"/>
              <a:cs typeface="Tahoma"/>
            </a:endParaRPr>
          </a:p>
          <a:p>
            <a:pPr marL="389255" indent="-376555">
              <a:lnSpc>
                <a:spcPct val="100000"/>
              </a:lnSpc>
              <a:spcBef>
                <a:spcPts val="865"/>
              </a:spcBef>
              <a:buFont typeface="Verdana"/>
              <a:buChar char="•"/>
              <a:tabLst>
                <a:tab pos="389255" algn="l"/>
                <a:tab pos="3221355" algn="l"/>
                <a:tab pos="5784215" algn="l"/>
              </a:tabLst>
            </a:pPr>
            <a:r>
              <a:rPr dirty="0" sz="3500" spc="-10" b="1">
                <a:latin typeface="Tahoma"/>
                <a:cs typeface="Tahoma"/>
              </a:rPr>
              <a:t>CÁRDENAS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280" b="1">
                <a:latin typeface="Tahoma"/>
                <a:cs typeface="Tahoma"/>
              </a:rPr>
              <a:t>GRISALES,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5" b="1">
                <a:latin typeface="Tahoma"/>
                <a:cs typeface="Tahoma"/>
              </a:rPr>
              <a:t>JAMES.</a:t>
            </a:r>
            <a:endParaRPr sz="3500">
              <a:latin typeface="Tahoma"/>
              <a:cs typeface="Tahoma"/>
            </a:endParaRPr>
          </a:p>
          <a:p>
            <a:pPr marL="390525" marR="5080">
              <a:lnSpc>
                <a:spcPct val="100600"/>
              </a:lnSpc>
              <a:tabLst>
                <a:tab pos="2917825" algn="l"/>
                <a:tab pos="3028950" algn="l"/>
                <a:tab pos="6739890" algn="l"/>
              </a:tabLst>
            </a:pPr>
            <a:r>
              <a:rPr dirty="0" sz="3500" spc="-10" b="1">
                <a:latin typeface="Tahoma"/>
                <a:cs typeface="Tahoma"/>
              </a:rPr>
              <a:t>Diseño</a:t>
            </a:r>
            <a:r>
              <a:rPr dirty="0" sz="3500" b="1">
                <a:latin typeface="Tahoma"/>
                <a:cs typeface="Tahoma"/>
              </a:rPr>
              <a:t>		</a:t>
            </a:r>
            <a:r>
              <a:rPr dirty="0" sz="3500" spc="-10" b="1">
                <a:latin typeface="Tahoma"/>
                <a:cs typeface="Tahoma"/>
              </a:rPr>
              <a:t>geométrico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110" b="1">
                <a:latin typeface="Tahoma"/>
                <a:cs typeface="Tahoma"/>
              </a:rPr>
              <a:t>de </a:t>
            </a:r>
            <a:r>
              <a:rPr dirty="0" sz="3500" spc="-10" b="1">
                <a:latin typeface="Tahoma"/>
                <a:cs typeface="Tahoma"/>
              </a:rPr>
              <a:t>Carreteras</a:t>
            </a:r>
            <a:r>
              <a:rPr dirty="0" sz="3500" b="1">
                <a:latin typeface="Tahoma"/>
                <a:cs typeface="Tahoma"/>
              </a:rPr>
              <a:t>	-</a:t>
            </a:r>
            <a:r>
              <a:rPr dirty="0" sz="3500" spc="-160" b="1">
                <a:latin typeface="Tahoma"/>
                <a:cs typeface="Tahoma"/>
              </a:rPr>
              <a:t> </a:t>
            </a:r>
            <a:r>
              <a:rPr dirty="0" sz="3500" spc="-50" b="1">
                <a:latin typeface="Tahoma"/>
                <a:cs typeface="Tahoma"/>
              </a:rPr>
              <a:t>Tercera</a:t>
            </a:r>
            <a:r>
              <a:rPr dirty="0" sz="3500" spc="-125" b="1">
                <a:latin typeface="Tahoma"/>
                <a:cs typeface="Tahoma"/>
              </a:rPr>
              <a:t> </a:t>
            </a:r>
            <a:r>
              <a:rPr dirty="0" sz="3500" spc="-10" b="1">
                <a:latin typeface="Tahoma"/>
                <a:cs typeface="Tahoma"/>
              </a:rPr>
              <a:t>Edición.</a:t>
            </a:r>
            <a:endParaRPr sz="3500">
              <a:latin typeface="Tahoma"/>
              <a:cs typeface="Tahoma"/>
            </a:endParaRPr>
          </a:p>
          <a:p>
            <a:pPr marL="389255" indent="-376555">
              <a:lnSpc>
                <a:spcPct val="100000"/>
              </a:lnSpc>
              <a:spcBef>
                <a:spcPts val="875"/>
              </a:spcBef>
              <a:buFont typeface="Verdana"/>
              <a:buChar char="•"/>
              <a:tabLst>
                <a:tab pos="389255" algn="l"/>
              </a:tabLst>
            </a:pPr>
            <a:r>
              <a:rPr dirty="0" sz="3500" b="1">
                <a:latin typeface="Tahoma"/>
                <a:cs typeface="Tahoma"/>
              </a:rPr>
              <a:t>BRAVO,</a:t>
            </a:r>
            <a:r>
              <a:rPr dirty="0" sz="3500" spc="114" b="1">
                <a:latin typeface="Tahoma"/>
                <a:cs typeface="Tahoma"/>
              </a:rPr>
              <a:t> </a:t>
            </a:r>
            <a:r>
              <a:rPr dirty="0" sz="3500" spc="-45" b="1">
                <a:latin typeface="Tahoma"/>
                <a:cs typeface="Tahoma"/>
              </a:rPr>
              <a:t>PABLO</a:t>
            </a:r>
            <a:r>
              <a:rPr dirty="0" sz="3500" spc="90" b="1">
                <a:latin typeface="Tahoma"/>
                <a:cs typeface="Tahoma"/>
              </a:rPr>
              <a:t> </a:t>
            </a:r>
            <a:r>
              <a:rPr dirty="0" sz="3500" spc="-290" b="1">
                <a:latin typeface="Tahoma"/>
                <a:cs typeface="Tahoma"/>
              </a:rPr>
              <a:t>EMILIO,</a:t>
            </a:r>
            <a:r>
              <a:rPr dirty="0" sz="3500" spc="120" b="1">
                <a:latin typeface="Tahoma"/>
                <a:cs typeface="Tahoma"/>
              </a:rPr>
              <a:t> </a:t>
            </a:r>
            <a:r>
              <a:rPr dirty="0" sz="3500" spc="-55" b="1">
                <a:latin typeface="Tahoma"/>
                <a:cs typeface="Tahoma"/>
              </a:rPr>
              <a:t>Trazado</a:t>
            </a:r>
            <a:endParaRPr sz="3500">
              <a:latin typeface="Tahoma"/>
              <a:cs typeface="Tahoma"/>
            </a:endParaRPr>
          </a:p>
          <a:p>
            <a:pPr marL="390525" marR="5080">
              <a:lnSpc>
                <a:spcPts val="4220"/>
              </a:lnSpc>
              <a:spcBef>
                <a:spcPts val="150"/>
              </a:spcBef>
              <a:tabLst>
                <a:tab pos="1019810" algn="l"/>
                <a:tab pos="4029710" algn="l"/>
                <a:tab pos="4984750" algn="l"/>
              </a:tabLst>
            </a:pPr>
            <a:r>
              <a:rPr dirty="0" sz="3500" spc="-50" b="1">
                <a:latin typeface="Tahoma"/>
                <a:cs typeface="Tahoma"/>
              </a:rPr>
              <a:t>y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" b="1">
                <a:latin typeface="Tahoma"/>
                <a:cs typeface="Tahoma"/>
              </a:rPr>
              <a:t>localización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110" b="1">
                <a:latin typeface="Tahoma"/>
                <a:cs typeface="Tahoma"/>
              </a:rPr>
              <a:t>de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75" b="1">
                <a:latin typeface="Tahoma"/>
                <a:cs typeface="Tahoma"/>
              </a:rPr>
              <a:t>carreteras, </a:t>
            </a:r>
            <a:r>
              <a:rPr dirty="0" sz="3500" spc="-150" b="1">
                <a:latin typeface="Tahoma"/>
                <a:cs typeface="Tahoma"/>
              </a:rPr>
              <a:t>Editorial</a:t>
            </a:r>
            <a:r>
              <a:rPr dirty="0" sz="3500" spc="-60" b="1">
                <a:latin typeface="Tahoma"/>
                <a:cs typeface="Tahoma"/>
              </a:rPr>
              <a:t> </a:t>
            </a:r>
            <a:r>
              <a:rPr dirty="0" sz="3500" spc="-10" b="1">
                <a:latin typeface="Tahoma"/>
                <a:cs typeface="Tahoma"/>
              </a:rPr>
              <a:t>Carvajal.</a:t>
            </a:r>
            <a:endParaRPr sz="3500">
              <a:latin typeface="Tahoma"/>
              <a:cs typeface="Tahoma"/>
            </a:endParaRPr>
          </a:p>
          <a:p>
            <a:pPr marL="388620" marR="9525" indent="-376555">
              <a:lnSpc>
                <a:spcPct val="100600"/>
              </a:lnSpc>
              <a:spcBef>
                <a:spcPts val="695"/>
              </a:spcBef>
              <a:buFont typeface="Verdana"/>
              <a:buChar char="•"/>
              <a:tabLst>
                <a:tab pos="390525" algn="l"/>
                <a:tab pos="3569335" algn="l"/>
                <a:tab pos="5860415" algn="l"/>
              </a:tabLst>
            </a:pPr>
            <a:r>
              <a:rPr dirty="0" sz="3500" spc="-10" b="1">
                <a:latin typeface="Tahoma"/>
                <a:cs typeface="Tahoma"/>
              </a:rPr>
              <a:t>AGUDELO,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" b="1">
                <a:latin typeface="Tahoma"/>
                <a:cs typeface="Tahoma"/>
              </a:rPr>
              <a:t>JHON.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0" b="1">
                <a:latin typeface="Tahoma"/>
                <a:cs typeface="Tahoma"/>
              </a:rPr>
              <a:t>Diseño </a:t>
            </a:r>
            <a:r>
              <a:rPr dirty="0" sz="3500" spc="-100" b="1">
                <a:latin typeface="Tahoma"/>
                <a:cs typeface="Tahoma"/>
              </a:rPr>
              <a:t>	</a:t>
            </a:r>
            <a:r>
              <a:rPr dirty="0" sz="3500" b="1">
                <a:latin typeface="Tahoma"/>
                <a:cs typeface="Tahoma"/>
              </a:rPr>
              <a:t>geométrico</a:t>
            </a:r>
            <a:r>
              <a:rPr dirty="0" sz="3500" spc="-45" b="1">
                <a:latin typeface="Tahoma"/>
                <a:cs typeface="Tahoma"/>
              </a:rPr>
              <a:t> </a:t>
            </a:r>
            <a:r>
              <a:rPr dirty="0" sz="3500" spc="135" b="1">
                <a:latin typeface="Tahoma"/>
                <a:cs typeface="Tahoma"/>
              </a:rPr>
              <a:t>de</a:t>
            </a:r>
            <a:r>
              <a:rPr dirty="0" sz="3500" spc="-40" b="1">
                <a:latin typeface="Tahoma"/>
                <a:cs typeface="Tahoma"/>
              </a:rPr>
              <a:t> </a:t>
            </a:r>
            <a:r>
              <a:rPr dirty="0" sz="3500" spc="-10" b="1">
                <a:latin typeface="Tahoma"/>
                <a:cs typeface="Tahoma"/>
              </a:rPr>
              <a:t>vías.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5028" y="5521452"/>
            <a:ext cx="805624" cy="27431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376195" y="5548884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376195" y="5629656"/>
            <a:ext cx="235585" cy="26034"/>
          </a:xfrm>
          <a:custGeom>
            <a:avLst/>
            <a:gdLst/>
            <a:ahLst/>
            <a:cxnLst/>
            <a:rect l="l" t="t" r="r" b="b"/>
            <a:pathLst>
              <a:path w="235585" h="26035">
                <a:moveTo>
                  <a:pt x="235553" y="25908"/>
                </a:moveTo>
                <a:lnTo>
                  <a:pt x="0" y="25908"/>
                </a:lnTo>
                <a:lnTo>
                  <a:pt x="0" y="0"/>
                </a:lnTo>
                <a:lnTo>
                  <a:pt x="235553" y="0"/>
                </a:lnTo>
                <a:lnTo>
                  <a:pt x="23555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5749861" y="5224272"/>
            <a:ext cx="386080" cy="274320"/>
            <a:chOff x="5749861" y="5224272"/>
            <a:chExt cx="386080" cy="274320"/>
          </a:xfrm>
        </p:grpSpPr>
        <p:sp>
          <p:nvSpPr>
            <p:cNvPr id="6" name="object 6" descr=""/>
            <p:cNvSpPr/>
            <p:nvPr/>
          </p:nvSpPr>
          <p:spPr>
            <a:xfrm>
              <a:off x="5749861" y="5224272"/>
              <a:ext cx="227329" cy="274320"/>
            </a:xfrm>
            <a:custGeom>
              <a:avLst/>
              <a:gdLst/>
              <a:ahLst/>
              <a:cxnLst/>
              <a:rect l="l" t="t" r="r" b="b"/>
              <a:pathLst>
                <a:path w="227329" h="274320">
                  <a:moveTo>
                    <a:pt x="31527" y="47244"/>
                  </a:moveTo>
                  <a:lnTo>
                    <a:pt x="14097" y="39243"/>
                  </a:lnTo>
                  <a:lnTo>
                    <a:pt x="19755" y="30289"/>
                  </a:lnTo>
                  <a:lnTo>
                    <a:pt x="19864" y="30118"/>
                  </a:lnTo>
                  <a:lnTo>
                    <a:pt x="54637" y="2559"/>
                  </a:lnTo>
                  <a:lnTo>
                    <a:pt x="71913" y="0"/>
                  </a:lnTo>
                  <a:lnTo>
                    <a:pt x="81197" y="0"/>
                  </a:lnTo>
                  <a:lnTo>
                    <a:pt x="113728" y="21145"/>
                  </a:lnTo>
                  <a:lnTo>
                    <a:pt x="116586" y="27432"/>
                  </a:lnTo>
                  <a:lnTo>
                    <a:pt x="47931" y="27432"/>
                  </a:lnTo>
                  <a:lnTo>
                    <a:pt x="44978" y="28765"/>
                  </a:lnTo>
                  <a:lnTo>
                    <a:pt x="43946" y="29622"/>
                  </a:lnTo>
                  <a:lnTo>
                    <a:pt x="42100" y="31337"/>
                  </a:lnTo>
                  <a:lnTo>
                    <a:pt x="39433" y="33909"/>
                  </a:lnTo>
                  <a:lnTo>
                    <a:pt x="35909" y="39243"/>
                  </a:lnTo>
                  <a:lnTo>
                    <a:pt x="31527" y="47244"/>
                  </a:lnTo>
                  <a:close/>
                </a:path>
                <a:path w="227329" h="274320">
                  <a:moveTo>
                    <a:pt x="163641" y="140112"/>
                  </a:moveTo>
                  <a:lnTo>
                    <a:pt x="135159" y="140112"/>
                  </a:lnTo>
                  <a:lnTo>
                    <a:pt x="145180" y="125198"/>
                  </a:lnTo>
                  <a:lnTo>
                    <a:pt x="153959" y="110454"/>
                  </a:lnTo>
                  <a:lnTo>
                    <a:pt x="172816" y="67526"/>
                  </a:lnTo>
                  <a:lnTo>
                    <a:pt x="179165" y="25527"/>
                  </a:lnTo>
                  <a:lnTo>
                    <a:pt x="178219" y="22532"/>
                  </a:lnTo>
                  <a:lnTo>
                    <a:pt x="178108" y="22181"/>
                  </a:lnTo>
                  <a:lnTo>
                    <a:pt x="178022" y="21907"/>
                  </a:lnTo>
                  <a:lnTo>
                    <a:pt x="173450" y="16954"/>
                  </a:lnTo>
                  <a:lnTo>
                    <a:pt x="169449" y="15621"/>
                  </a:lnTo>
                  <a:lnTo>
                    <a:pt x="163639" y="15240"/>
                  </a:lnTo>
                  <a:lnTo>
                    <a:pt x="166306" y="3048"/>
                  </a:lnTo>
                  <a:lnTo>
                    <a:pt x="220313" y="3048"/>
                  </a:lnTo>
                  <a:lnTo>
                    <a:pt x="226778" y="15240"/>
                  </a:lnTo>
                  <a:lnTo>
                    <a:pt x="226885" y="15440"/>
                  </a:lnTo>
                  <a:lnTo>
                    <a:pt x="226980" y="15621"/>
                  </a:lnTo>
                  <a:lnTo>
                    <a:pt x="225032" y="21907"/>
                  </a:lnTo>
                  <a:lnTo>
                    <a:pt x="224947" y="22181"/>
                  </a:lnTo>
                  <a:lnTo>
                    <a:pt x="208682" y="61463"/>
                  </a:lnTo>
                  <a:lnTo>
                    <a:pt x="183165" y="108585"/>
                  </a:lnTo>
                  <a:lnTo>
                    <a:pt x="164222" y="139231"/>
                  </a:lnTo>
                  <a:lnTo>
                    <a:pt x="163641" y="140112"/>
                  </a:lnTo>
                  <a:close/>
                </a:path>
                <a:path w="227329" h="274320">
                  <a:moveTo>
                    <a:pt x="86611" y="242316"/>
                  </a:moveTo>
                  <a:lnTo>
                    <a:pt x="43053" y="242316"/>
                  </a:lnTo>
                  <a:lnTo>
                    <a:pt x="45910" y="241839"/>
                  </a:lnTo>
                  <a:lnTo>
                    <a:pt x="51244" y="239744"/>
                  </a:lnTo>
                  <a:lnTo>
                    <a:pt x="54694" y="237632"/>
                  </a:lnTo>
                  <a:lnTo>
                    <a:pt x="58674" y="234505"/>
                  </a:lnTo>
                  <a:lnTo>
                    <a:pt x="62769" y="231362"/>
                  </a:lnTo>
                  <a:lnTo>
                    <a:pt x="89360" y="200563"/>
                  </a:lnTo>
                  <a:lnTo>
                    <a:pt x="95059" y="193262"/>
                  </a:lnTo>
                  <a:lnTo>
                    <a:pt x="92989" y="181226"/>
                  </a:lnTo>
                  <a:lnTo>
                    <a:pt x="85239" y="139231"/>
                  </a:lnTo>
                  <a:lnTo>
                    <a:pt x="76313" y="94938"/>
                  </a:lnTo>
                  <a:lnTo>
                    <a:pt x="66512" y="52470"/>
                  </a:lnTo>
                  <a:lnTo>
                    <a:pt x="59817" y="33909"/>
                  </a:lnTo>
                  <a:lnTo>
                    <a:pt x="58197" y="31337"/>
                  </a:lnTo>
                  <a:lnTo>
                    <a:pt x="56673" y="29622"/>
                  </a:lnTo>
                  <a:lnTo>
                    <a:pt x="55245" y="28765"/>
                  </a:lnTo>
                  <a:lnTo>
                    <a:pt x="53911" y="28003"/>
                  </a:lnTo>
                  <a:lnTo>
                    <a:pt x="52082" y="27432"/>
                  </a:lnTo>
                  <a:lnTo>
                    <a:pt x="116586" y="27432"/>
                  </a:lnTo>
                  <a:lnTo>
                    <a:pt x="125063" y="66960"/>
                  </a:lnTo>
                  <a:lnTo>
                    <a:pt x="132979" y="122146"/>
                  </a:lnTo>
                  <a:lnTo>
                    <a:pt x="134997" y="138779"/>
                  </a:lnTo>
                  <a:lnTo>
                    <a:pt x="135052" y="139231"/>
                  </a:lnTo>
                  <a:lnTo>
                    <a:pt x="135159" y="140112"/>
                  </a:lnTo>
                  <a:lnTo>
                    <a:pt x="163641" y="140112"/>
                  </a:lnTo>
                  <a:lnTo>
                    <a:pt x="154139" y="154501"/>
                  </a:lnTo>
                  <a:lnTo>
                    <a:pt x="131529" y="186736"/>
                  </a:lnTo>
                  <a:lnTo>
                    <a:pt x="100012" y="227361"/>
                  </a:lnTo>
                  <a:lnTo>
                    <a:pt x="91044" y="237632"/>
                  </a:lnTo>
                  <a:lnTo>
                    <a:pt x="86611" y="242316"/>
                  </a:lnTo>
                  <a:close/>
                </a:path>
                <a:path w="227329" h="274320">
                  <a:moveTo>
                    <a:pt x="34004" y="274320"/>
                  </a:moveTo>
                  <a:lnTo>
                    <a:pt x="26765" y="274320"/>
                  </a:lnTo>
                  <a:lnTo>
                    <a:pt x="19783" y="274067"/>
                  </a:lnTo>
                  <a:lnTo>
                    <a:pt x="12869" y="273272"/>
                  </a:lnTo>
                  <a:lnTo>
                    <a:pt x="6392" y="271989"/>
                  </a:lnTo>
                  <a:lnTo>
                    <a:pt x="0" y="270129"/>
                  </a:lnTo>
                  <a:lnTo>
                    <a:pt x="9461" y="227361"/>
                  </a:lnTo>
                  <a:lnTo>
                    <a:pt x="9525" y="227076"/>
                  </a:lnTo>
                  <a:lnTo>
                    <a:pt x="29622" y="227076"/>
                  </a:lnTo>
                  <a:lnTo>
                    <a:pt x="29778" y="231362"/>
                  </a:lnTo>
                  <a:lnTo>
                    <a:pt x="29813" y="232314"/>
                  </a:lnTo>
                  <a:lnTo>
                    <a:pt x="30575" y="236124"/>
                  </a:lnTo>
                  <a:lnTo>
                    <a:pt x="32004" y="238601"/>
                  </a:lnTo>
                  <a:lnTo>
                    <a:pt x="33528" y="241077"/>
                  </a:lnTo>
                  <a:lnTo>
                    <a:pt x="36099" y="242316"/>
                  </a:lnTo>
                  <a:lnTo>
                    <a:pt x="86611" y="242316"/>
                  </a:lnTo>
                  <a:lnTo>
                    <a:pt x="82700" y="246447"/>
                  </a:lnTo>
                  <a:lnTo>
                    <a:pt x="40957" y="273272"/>
                  </a:lnTo>
                  <a:lnTo>
                    <a:pt x="34004" y="274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6084" y="5303519"/>
              <a:ext cx="129539" cy="192023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6369837" y="5181345"/>
            <a:ext cx="235585" cy="245110"/>
          </a:xfrm>
          <a:custGeom>
            <a:avLst/>
            <a:gdLst/>
            <a:ahLst/>
            <a:cxnLst/>
            <a:rect l="l" t="t" r="r" b="b"/>
            <a:pathLst>
              <a:path w="235584" h="245110">
                <a:moveTo>
                  <a:pt x="235546" y="110490"/>
                </a:moveTo>
                <a:lnTo>
                  <a:pt x="131343" y="110490"/>
                </a:lnTo>
                <a:lnTo>
                  <a:pt x="131343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43" y="245110"/>
                </a:lnTo>
                <a:lnTo>
                  <a:pt x="131343" y="135890"/>
                </a:lnTo>
                <a:lnTo>
                  <a:pt x="235546" y="135890"/>
                </a:lnTo>
                <a:lnTo>
                  <a:pt x="235546" y="110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809041" y="5224272"/>
            <a:ext cx="379730" cy="274320"/>
            <a:chOff x="6809041" y="5224272"/>
            <a:chExt cx="379730" cy="274320"/>
          </a:xfrm>
        </p:grpSpPr>
        <p:sp>
          <p:nvSpPr>
            <p:cNvPr id="10" name="object 10" descr=""/>
            <p:cNvSpPr/>
            <p:nvPr/>
          </p:nvSpPr>
          <p:spPr>
            <a:xfrm>
              <a:off x="6809041" y="5224272"/>
              <a:ext cx="227329" cy="274320"/>
            </a:xfrm>
            <a:custGeom>
              <a:avLst/>
              <a:gdLst/>
              <a:ahLst/>
              <a:cxnLst/>
              <a:rect l="l" t="t" r="r" b="b"/>
              <a:pathLst>
                <a:path w="227329" h="274320">
                  <a:moveTo>
                    <a:pt x="31527" y="47244"/>
                  </a:moveTo>
                  <a:lnTo>
                    <a:pt x="14097" y="39243"/>
                  </a:lnTo>
                  <a:lnTo>
                    <a:pt x="19755" y="30289"/>
                  </a:lnTo>
                  <a:lnTo>
                    <a:pt x="19864" y="30118"/>
                  </a:lnTo>
                  <a:lnTo>
                    <a:pt x="54637" y="2559"/>
                  </a:lnTo>
                  <a:lnTo>
                    <a:pt x="71913" y="0"/>
                  </a:lnTo>
                  <a:lnTo>
                    <a:pt x="81197" y="0"/>
                  </a:lnTo>
                  <a:lnTo>
                    <a:pt x="113728" y="21145"/>
                  </a:lnTo>
                  <a:lnTo>
                    <a:pt x="116586" y="27432"/>
                  </a:lnTo>
                  <a:lnTo>
                    <a:pt x="47931" y="27432"/>
                  </a:lnTo>
                  <a:lnTo>
                    <a:pt x="44978" y="28765"/>
                  </a:lnTo>
                  <a:lnTo>
                    <a:pt x="43946" y="29622"/>
                  </a:lnTo>
                  <a:lnTo>
                    <a:pt x="42100" y="31337"/>
                  </a:lnTo>
                  <a:lnTo>
                    <a:pt x="39433" y="33909"/>
                  </a:lnTo>
                  <a:lnTo>
                    <a:pt x="35909" y="39243"/>
                  </a:lnTo>
                  <a:lnTo>
                    <a:pt x="31527" y="47244"/>
                  </a:lnTo>
                  <a:close/>
                </a:path>
                <a:path w="227329" h="274320">
                  <a:moveTo>
                    <a:pt x="163641" y="140112"/>
                  </a:moveTo>
                  <a:lnTo>
                    <a:pt x="135159" y="140112"/>
                  </a:lnTo>
                  <a:lnTo>
                    <a:pt x="145180" y="125198"/>
                  </a:lnTo>
                  <a:lnTo>
                    <a:pt x="153959" y="110454"/>
                  </a:lnTo>
                  <a:lnTo>
                    <a:pt x="172816" y="67526"/>
                  </a:lnTo>
                  <a:lnTo>
                    <a:pt x="179165" y="25527"/>
                  </a:lnTo>
                  <a:lnTo>
                    <a:pt x="178219" y="22532"/>
                  </a:lnTo>
                  <a:lnTo>
                    <a:pt x="178108" y="22181"/>
                  </a:lnTo>
                  <a:lnTo>
                    <a:pt x="178022" y="21907"/>
                  </a:lnTo>
                  <a:lnTo>
                    <a:pt x="173450" y="16954"/>
                  </a:lnTo>
                  <a:lnTo>
                    <a:pt x="169449" y="15621"/>
                  </a:lnTo>
                  <a:lnTo>
                    <a:pt x="163639" y="15240"/>
                  </a:lnTo>
                  <a:lnTo>
                    <a:pt x="166306" y="3048"/>
                  </a:lnTo>
                  <a:lnTo>
                    <a:pt x="220313" y="3048"/>
                  </a:lnTo>
                  <a:lnTo>
                    <a:pt x="226778" y="15240"/>
                  </a:lnTo>
                  <a:lnTo>
                    <a:pt x="226885" y="15440"/>
                  </a:lnTo>
                  <a:lnTo>
                    <a:pt x="226980" y="15621"/>
                  </a:lnTo>
                  <a:lnTo>
                    <a:pt x="225032" y="21907"/>
                  </a:lnTo>
                  <a:lnTo>
                    <a:pt x="224947" y="22181"/>
                  </a:lnTo>
                  <a:lnTo>
                    <a:pt x="208682" y="61463"/>
                  </a:lnTo>
                  <a:lnTo>
                    <a:pt x="183165" y="108585"/>
                  </a:lnTo>
                  <a:lnTo>
                    <a:pt x="164222" y="139231"/>
                  </a:lnTo>
                  <a:lnTo>
                    <a:pt x="163641" y="140112"/>
                  </a:lnTo>
                  <a:close/>
                </a:path>
                <a:path w="227329" h="274320">
                  <a:moveTo>
                    <a:pt x="86611" y="242316"/>
                  </a:moveTo>
                  <a:lnTo>
                    <a:pt x="43053" y="242316"/>
                  </a:lnTo>
                  <a:lnTo>
                    <a:pt x="45910" y="241839"/>
                  </a:lnTo>
                  <a:lnTo>
                    <a:pt x="51244" y="239744"/>
                  </a:lnTo>
                  <a:lnTo>
                    <a:pt x="54694" y="237632"/>
                  </a:lnTo>
                  <a:lnTo>
                    <a:pt x="58674" y="234505"/>
                  </a:lnTo>
                  <a:lnTo>
                    <a:pt x="62769" y="231362"/>
                  </a:lnTo>
                  <a:lnTo>
                    <a:pt x="89360" y="200563"/>
                  </a:lnTo>
                  <a:lnTo>
                    <a:pt x="95059" y="193262"/>
                  </a:lnTo>
                  <a:lnTo>
                    <a:pt x="92989" y="181226"/>
                  </a:lnTo>
                  <a:lnTo>
                    <a:pt x="85239" y="139231"/>
                  </a:lnTo>
                  <a:lnTo>
                    <a:pt x="76313" y="94938"/>
                  </a:lnTo>
                  <a:lnTo>
                    <a:pt x="66512" y="52470"/>
                  </a:lnTo>
                  <a:lnTo>
                    <a:pt x="59817" y="33909"/>
                  </a:lnTo>
                  <a:lnTo>
                    <a:pt x="58197" y="31337"/>
                  </a:lnTo>
                  <a:lnTo>
                    <a:pt x="56673" y="29622"/>
                  </a:lnTo>
                  <a:lnTo>
                    <a:pt x="55245" y="28765"/>
                  </a:lnTo>
                  <a:lnTo>
                    <a:pt x="53911" y="28003"/>
                  </a:lnTo>
                  <a:lnTo>
                    <a:pt x="52082" y="27432"/>
                  </a:lnTo>
                  <a:lnTo>
                    <a:pt x="116586" y="27432"/>
                  </a:lnTo>
                  <a:lnTo>
                    <a:pt x="125063" y="66960"/>
                  </a:lnTo>
                  <a:lnTo>
                    <a:pt x="132979" y="122146"/>
                  </a:lnTo>
                  <a:lnTo>
                    <a:pt x="134997" y="138779"/>
                  </a:lnTo>
                  <a:lnTo>
                    <a:pt x="135052" y="139231"/>
                  </a:lnTo>
                  <a:lnTo>
                    <a:pt x="135159" y="140112"/>
                  </a:lnTo>
                  <a:lnTo>
                    <a:pt x="163641" y="140112"/>
                  </a:lnTo>
                  <a:lnTo>
                    <a:pt x="154139" y="154501"/>
                  </a:lnTo>
                  <a:lnTo>
                    <a:pt x="131529" y="186736"/>
                  </a:lnTo>
                  <a:lnTo>
                    <a:pt x="100012" y="227361"/>
                  </a:lnTo>
                  <a:lnTo>
                    <a:pt x="91044" y="237632"/>
                  </a:lnTo>
                  <a:lnTo>
                    <a:pt x="86611" y="242316"/>
                  </a:lnTo>
                  <a:close/>
                </a:path>
                <a:path w="227329" h="274320">
                  <a:moveTo>
                    <a:pt x="34004" y="274320"/>
                  </a:moveTo>
                  <a:lnTo>
                    <a:pt x="26765" y="274320"/>
                  </a:lnTo>
                  <a:lnTo>
                    <a:pt x="19783" y="274067"/>
                  </a:lnTo>
                  <a:lnTo>
                    <a:pt x="12869" y="273272"/>
                  </a:lnTo>
                  <a:lnTo>
                    <a:pt x="6392" y="271989"/>
                  </a:lnTo>
                  <a:lnTo>
                    <a:pt x="0" y="270129"/>
                  </a:lnTo>
                  <a:lnTo>
                    <a:pt x="9461" y="227361"/>
                  </a:lnTo>
                  <a:lnTo>
                    <a:pt x="9525" y="227076"/>
                  </a:lnTo>
                  <a:lnTo>
                    <a:pt x="29622" y="227076"/>
                  </a:lnTo>
                  <a:lnTo>
                    <a:pt x="29778" y="231362"/>
                  </a:lnTo>
                  <a:lnTo>
                    <a:pt x="29813" y="232314"/>
                  </a:lnTo>
                  <a:lnTo>
                    <a:pt x="30575" y="236124"/>
                  </a:lnTo>
                  <a:lnTo>
                    <a:pt x="32004" y="238601"/>
                  </a:lnTo>
                  <a:lnTo>
                    <a:pt x="33528" y="241077"/>
                  </a:lnTo>
                  <a:lnTo>
                    <a:pt x="36099" y="242316"/>
                  </a:lnTo>
                  <a:lnTo>
                    <a:pt x="86611" y="242316"/>
                  </a:lnTo>
                  <a:lnTo>
                    <a:pt x="82700" y="246447"/>
                  </a:lnTo>
                  <a:lnTo>
                    <a:pt x="40957" y="273272"/>
                  </a:lnTo>
                  <a:lnTo>
                    <a:pt x="34004" y="274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7644" y="5303520"/>
              <a:ext cx="131063" cy="192024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5879211" y="5783579"/>
            <a:ext cx="372745" cy="271780"/>
            <a:chOff x="5879211" y="5783579"/>
            <a:chExt cx="372745" cy="27178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9211" y="5783579"/>
              <a:ext cx="214407" cy="1950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1907" y="5862828"/>
              <a:ext cx="129539" cy="192023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6401841" y="5740666"/>
            <a:ext cx="235585" cy="245110"/>
          </a:xfrm>
          <a:custGeom>
            <a:avLst/>
            <a:gdLst/>
            <a:ahLst/>
            <a:cxnLst/>
            <a:rect l="l" t="t" r="r" b="b"/>
            <a:pathLst>
              <a:path w="235584" h="245110">
                <a:moveTo>
                  <a:pt x="235559" y="110490"/>
                </a:moveTo>
                <a:lnTo>
                  <a:pt x="131356" y="110490"/>
                </a:lnTo>
                <a:lnTo>
                  <a:pt x="131356" y="0"/>
                </a:lnTo>
                <a:lnTo>
                  <a:pt x="104203" y="0"/>
                </a:lnTo>
                <a:lnTo>
                  <a:pt x="104203" y="110490"/>
                </a:lnTo>
                <a:lnTo>
                  <a:pt x="0" y="110490"/>
                </a:lnTo>
                <a:lnTo>
                  <a:pt x="0" y="135890"/>
                </a:lnTo>
                <a:lnTo>
                  <a:pt x="104203" y="135890"/>
                </a:lnTo>
                <a:lnTo>
                  <a:pt x="104203" y="245110"/>
                </a:lnTo>
                <a:lnTo>
                  <a:pt x="131356" y="245110"/>
                </a:lnTo>
                <a:lnTo>
                  <a:pt x="131356" y="135890"/>
                </a:lnTo>
                <a:lnTo>
                  <a:pt x="235559" y="135890"/>
                </a:lnTo>
                <a:lnTo>
                  <a:pt x="235559" y="110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 descr=""/>
          <p:cNvGrpSpPr/>
          <p:nvPr/>
        </p:nvGrpSpPr>
        <p:grpSpPr>
          <a:xfrm>
            <a:off x="6757034" y="5783579"/>
            <a:ext cx="366395" cy="271780"/>
            <a:chOff x="6757034" y="5783579"/>
            <a:chExt cx="366395" cy="27178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7034" y="5783579"/>
              <a:ext cx="214407" cy="1950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92112" y="5862827"/>
              <a:ext cx="131063" cy="192024"/>
            </a:xfrm>
            <a:prstGeom prst="rect">
              <a:avLst/>
            </a:prstGeom>
          </p:spPr>
        </p:pic>
      </p:grpSp>
      <p:sp>
        <p:nvSpPr>
          <p:cNvPr id="19" name="object 19" descr=""/>
          <p:cNvSpPr/>
          <p:nvPr/>
        </p:nvSpPr>
        <p:spPr>
          <a:xfrm>
            <a:off x="5748528" y="5590032"/>
            <a:ext cx="1542415" cy="26034"/>
          </a:xfrm>
          <a:custGeom>
            <a:avLst/>
            <a:gdLst/>
            <a:ahLst/>
            <a:cxnLst/>
            <a:rect l="l" t="t" r="r" b="b"/>
            <a:pathLst>
              <a:path w="1542415" h="26035">
                <a:moveTo>
                  <a:pt x="1542287" y="25907"/>
                </a:moveTo>
                <a:lnTo>
                  <a:pt x="0" y="25907"/>
                </a:lnTo>
                <a:lnTo>
                  <a:pt x="0" y="0"/>
                </a:lnTo>
                <a:lnTo>
                  <a:pt x="1542287" y="0"/>
                </a:lnTo>
                <a:lnTo>
                  <a:pt x="154228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602443" y="6285895"/>
            <a:ext cx="92964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10" b="1">
                <a:latin typeface="Tahoma"/>
                <a:cs typeface="Tahoma"/>
              </a:rPr>
              <a:t>Donde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98527" y="6841331"/>
            <a:ext cx="152590" cy="138588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2843246" y="6817873"/>
            <a:ext cx="1479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85">
                <a:latin typeface="Times New Roman"/>
                <a:cs typeface="Times New Roman"/>
              </a:rPr>
              <a:t>𝟏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12956" y="6741690"/>
            <a:ext cx="155575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spc="-50" b="1">
                <a:latin typeface="Tahoma"/>
                <a:cs typeface="Tahoma"/>
              </a:rPr>
              <a:t>y</a:t>
            </a:r>
            <a:endParaRPr sz="1750">
              <a:latin typeface="Tahoma"/>
              <a:cs typeface="Tahoma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14807" y="6841331"/>
            <a:ext cx="152590" cy="138588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3559601" y="6817873"/>
            <a:ext cx="1479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85">
                <a:latin typeface="Times New Roman"/>
                <a:cs typeface="Times New Roman"/>
              </a:rPr>
              <a:t>𝟐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16136" y="7243667"/>
            <a:ext cx="161639" cy="194976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2768659" y="7220225"/>
            <a:ext cx="1479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85">
                <a:latin typeface="Times New Roman"/>
                <a:cs typeface="Times New Roman"/>
              </a:rPr>
              <a:t>𝟏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60788" y="7243667"/>
            <a:ext cx="161639" cy="194976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3413219" y="7220225"/>
            <a:ext cx="1479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85">
                <a:latin typeface="Times New Roman"/>
                <a:cs typeface="Times New Roman"/>
              </a:rPr>
              <a:t>𝟐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039885" y="6619100"/>
            <a:ext cx="4494530" cy="830580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880744">
              <a:lnSpc>
                <a:spcPct val="100000"/>
              </a:lnSpc>
              <a:spcBef>
                <a:spcPts val="630"/>
              </a:spcBef>
            </a:pPr>
            <a:r>
              <a:rPr dirty="0" sz="2200" spc="-65" b="1">
                <a:latin typeface="Tahoma"/>
                <a:cs typeface="Tahoma"/>
              </a:rPr>
              <a:t>son</a:t>
            </a:r>
            <a:r>
              <a:rPr dirty="0" sz="2200" spc="-85" b="1">
                <a:latin typeface="Tahoma"/>
                <a:cs typeface="Tahoma"/>
              </a:rPr>
              <a:t> </a:t>
            </a:r>
            <a:r>
              <a:rPr dirty="0" sz="2200" spc="-40" b="1">
                <a:latin typeface="Tahoma"/>
                <a:cs typeface="Tahoma"/>
              </a:rPr>
              <a:t>distancias</a:t>
            </a:r>
            <a:r>
              <a:rPr dirty="0" sz="2200" spc="-80" b="1">
                <a:latin typeface="Tahoma"/>
                <a:cs typeface="Tahoma"/>
              </a:rPr>
              <a:t> </a:t>
            </a:r>
            <a:r>
              <a:rPr dirty="0" sz="2200" spc="-75" b="1">
                <a:latin typeface="Tahoma"/>
                <a:cs typeface="Tahoma"/>
              </a:rPr>
              <a:t>horizontales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657225" algn="l"/>
                <a:tab pos="2857500" algn="l"/>
              </a:tabLst>
            </a:pPr>
            <a:r>
              <a:rPr dirty="0" sz="1750" spc="-50" b="1">
                <a:latin typeface="Tahoma"/>
                <a:cs typeface="Tahoma"/>
              </a:rPr>
              <a:t>y</a:t>
            </a:r>
            <a:r>
              <a:rPr dirty="0" sz="1750" b="1">
                <a:latin typeface="Tahoma"/>
                <a:cs typeface="Tahoma"/>
              </a:rPr>
              <a:t>	</a:t>
            </a:r>
            <a:r>
              <a:rPr dirty="0" sz="2200" spc="-65" b="1">
                <a:latin typeface="Tahoma"/>
                <a:cs typeface="Tahoma"/>
              </a:rPr>
              <a:t>son</a:t>
            </a:r>
            <a:r>
              <a:rPr dirty="0" sz="2200" spc="-80" b="1">
                <a:latin typeface="Tahoma"/>
                <a:cs typeface="Tahoma"/>
              </a:rPr>
              <a:t> </a:t>
            </a:r>
            <a:r>
              <a:rPr dirty="0" sz="2200" spc="-10" b="1">
                <a:latin typeface="Tahoma"/>
                <a:cs typeface="Tahoma"/>
              </a:rPr>
              <a:t>diferencias</a:t>
            </a:r>
            <a:r>
              <a:rPr dirty="0" sz="2200" b="1">
                <a:latin typeface="Tahoma"/>
                <a:cs typeface="Tahoma"/>
              </a:rPr>
              <a:t>	</a:t>
            </a:r>
            <a:r>
              <a:rPr dirty="0" sz="2200" spc="70" b="1">
                <a:latin typeface="Tahoma"/>
                <a:cs typeface="Tahoma"/>
              </a:rPr>
              <a:t>de</a:t>
            </a:r>
            <a:r>
              <a:rPr dirty="0" sz="2200" spc="-55" b="1">
                <a:latin typeface="Tahoma"/>
                <a:cs typeface="Tahoma"/>
              </a:rPr>
              <a:t> </a:t>
            </a:r>
            <a:r>
              <a:rPr dirty="0" sz="2200" spc="-60" b="1">
                <a:latin typeface="Tahoma"/>
                <a:cs typeface="Tahoma"/>
              </a:rPr>
              <a:t>nivel</a:t>
            </a:r>
            <a:r>
              <a:rPr dirty="0" sz="2200" spc="-55" b="1">
                <a:latin typeface="Tahoma"/>
                <a:cs typeface="Tahoma"/>
              </a:rPr>
              <a:t> </a:t>
            </a:r>
            <a:r>
              <a:rPr dirty="0" sz="2200" spc="-540" b="1">
                <a:latin typeface="Tahoma"/>
                <a:cs typeface="Tahoma"/>
              </a:rPr>
              <a:t>=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7309104" y="7243571"/>
            <a:ext cx="303530" cy="195580"/>
          </a:xfrm>
          <a:custGeom>
            <a:avLst/>
            <a:gdLst/>
            <a:ahLst/>
            <a:cxnLst/>
            <a:rect l="l" t="t" r="r" b="b"/>
            <a:pathLst>
              <a:path w="303529" h="195579">
                <a:moveTo>
                  <a:pt x="135016" y="21145"/>
                </a:moveTo>
                <a:lnTo>
                  <a:pt x="54112" y="21145"/>
                </a:lnTo>
                <a:lnTo>
                  <a:pt x="59757" y="16058"/>
                </a:lnTo>
                <a:lnTo>
                  <a:pt x="89826" y="0"/>
                </a:lnTo>
                <a:lnTo>
                  <a:pt x="96583" y="0"/>
                </a:lnTo>
                <a:lnTo>
                  <a:pt x="132778" y="17049"/>
                </a:lnTo>
                <a:lnTo>
                  <a:pt x="135016" y="21145"/>
                </a:lnTo>
                <a:close/>
              </a:path>
              <a:path w="303529" h="195579">
                <a:moveTo>
                  <a:pt x="70104" y="195072"/>
                </a:moveTo>
                <a:lnTo>
                  <a:pt x="1524" y="195072"/>
                </a:lnTo>
                <a:lnTo>
                  <a:pt x="1524" y="185928"/>
                </a:lnTo>
                <a:lnTo>
                  <a:pt x="5810" y="184689"/>
                </a:lnTo>
                <a:lnTo>
                  <a:pt x="8763" y="183261"/>
                </a:lnTo>
                <a:lnTo>
                  <a:pt x="12192" y="180213"/>
                </a:lnTo>
                <a:lnTo>
                  <a:pt x="13430" y="178117"/>
                </a:lnTo>
                <a:lnTo>
                  <a:pt x="14954" y="172593"/>
                </a:lnTo>
                <a:lnTo>
                  <a:pt x="15240" y="167735"/>
                </a:lnTo>
                <a:lnTo>
                  <a:pt x="15133" y="29622"/>
                </a:lnTo>
                <a:lnTo>
                  <a:pt x="14763" y="23622"/>
                </a:lnTo>
                <a:lnTo>
                  <a:pt x="14342" y="21431"/>
                </a:lnTo>
                <a:lnTo>
                  <a:pt x="14287" y="21145"/>
                </a:lnTo>
                <a:lnTo>
                  <a:pt x="13335" y="19050"/>
                </a:lnTo>
                <a:lnTo>
                  <a:pt x="12477" y="17049"/>
                </a:lnTo>
                <a:lnTo>
                  <a:pt x="11144" y="15430"/>
                </a:lnTo>
                <a:lnTo>
                  <a:pt x="9334" y="14097"/>
                </a:lnTo>
                <a:lnTo>
                  <a:pt x="7524" y="12858"/>
                </a:lnTo>
                <a:lnTo>
                  <a:pt x="4082" y="11644"/>
                </a:lnTo>
                <a:lnTo>
                  <a:pt x="0" y="10668"/>
                </a:lnTo>
                <a:lnTo>
                  <a:pt x="0" y="1524"/>
                </a:lnTo>
                <a:lnTo>
                  <a:pt x="38004" y="476"/>
                </a:lnTo>
                <a:lnTo>
                  <a:pt x="54864" y="476"/>
                </a:lnTo>
                <a:lnTo>
                  <a:pt x="52387" y="20859"/>
                </a:lnTo>
                <a:lnTo>
                  <a:pt x="53601" y="21145"/>
                </a:lnTo>
                <a:lnTo>
                  <a:pt x="135016" y="21145"/>
                </a:lnTo>
                <a:lnTo>
                  <a:pt x="135172" y="21431"/>
                </a:lnTo>
                <a:lnTo>
                  <a:pt x="75533" y="21431"/>
                </a:lnTo>
                <a:lnTo>
                  <a:pt x="71628" y="22479"/>
                </a:lnTo>
                <a:lnTo>
                  <a:pt x="54864" y="41624"/>
                </a:lnTo>
                <a:lnTo>
                  <a:pt x="54864" y="92392"/>
                </a:lnTo>
                <a:lnTo>
                  <a:pt x="55159" y="98917"/>
                </a:lnTo>
                <a:lnTo>
                  <a:pt x="55221" y="100266"/>
                </a:lnTo>
                <a:lnTo>
                  <a:pt x="70294" y="125063"/>
                </a:lnTo>
                <a:lnTo>
                  <a:pt x="124378" y="125063"/>
                </a:lnTo>
                <a:lnTo>
                  <a:pt x="120092" y="128798"/>
                </a:lnTo>
                <a:lnTo>
                  <a:pt x="109323" y="134302"/>
                </a:lnTo>
                <a:lnTo>
                  <a:pt x="104189" y="135636"/>
                </a:lnTo>
                <a:lnTo>
                  <a:pt x="54864" y="135636"/>
                </a:lnTo>
                <a:lnTo>
                  <a:pt x="54864" y="167735"/>
                </a:lnTo>
                <a:lnTo>
                  <a:pt x="59912" y="181927"/>
                </a:lnTo>
                <a:lnTo>
                  <a:pt x="61817" y="183546"/>
                </a:lnTo>
                <a:lnTo>
                  <a:pt x="65246" y="184880"/>
                </a:lnTo>
                <a:lnTo>
                  <a:pt x="70104" y="185928"/>
                </a:lnTo>
                <a:lnTo>
                  <a:pt x="70104" y="195072"/>
                </a:lnTo>
                <a:close/>
              </a:path>
              <a:path w="303529" h="195579">
                <a:moveTo>
                  <a:pt x="124378" y="125063"/>
                </a:moveTo>
                <a:lnTo>
                  <a:pt x="86487" y="125063"/>
                </a:lnTo>
                <a:lnTo>
                  <a:pt x="92773" y="120681"/>
                </a:lnTo>
                <a:lnTo>
                  <a:pt x="97155" y="111918"/>
                </a:lnTo>
                <a:lnTo>
                  <a:pt x="100015" y="104703"/>
                </a:lnTo>
                <a:lnTo>
                  <a:pt x="102036" y="96059"/>
                </a:lnTo>
                <a:lnTo>
                  <a:pt x="103236" y="85986"/>
                </a:lnTo>
                <a:lnTo>
                  <a:pt x="103632" y="74485"/>
                </a:lnTo>
                <a:lnTo>
                  <a:pt x="103273" y="61912"/>
                </a:lnTo>
                <a:lnTo>
                  <a:pt x="87820" y="21431"/>
                </a:lnTo>
                <a:lnTo>
                  <a:pt x="135172" y="21431"/>
                </a:lnTo>
                <a:lnTo>
                  <a:pt x="138029" y="26658"/>
                </a:lnTo>
                <a:lnTo>
                  <a:pt x="141779" y="38338"/>
                </a:lnTo>
                <a:lnTo>
                  <a:pt x="144029" y="52089"/>
                </a:lnTo>
                <a:lnTo>
                  <a:pt x="144780" y="67913"/>
                </a:lnTo>
                <a:lnTo>
                  <a:pt x="143796" y="84522"/>
                </a:lnTo>
                <a:lnTo>
                  <a:pt x="140839" y="98917"/>
                </a:lnTo>
                <a:lnTo>
                  <a:pt x="135899" y="111097"/>
                </a:lnTo>
                <a:lnTo>
                  <a:pt x="128968" y="121062"/>
                </a:lnTo>
                <a:lnTo>
                  <a:pt x="124378" y="125063"/>
                </a:lnTo>
                <a:close/>
              </a:path>
              <a:path w="303529" h="195579">
                <a:moveTo>
                  <a:pt x="82105" y="138684"/>
                </a:moveTo>
                <a:lnTo>
                  <a:pt x="75210" y="138502"/>
                </a:lnTo>
                <a:lnTo>
                  <a:pt x="68377" y="137945"/>
                </a:lnTo>
                <a:lnTo>
                  <a:pt x="61598" y="136996"/>
                </a:lnTo>
                <a:lnTo>
                  <a:pt x="54864" y="135636"/>
                </a:lnTo>
                <a:lnTo>
                  <a:pt x="104189" y="135636"/>
                </a:lnTo>
                <a:lnTo>
                  <a:pt x="96660" y="137591"/>
                </a:lnTo>
                <a:lnTo>
                  <a:pt x="82105" y="138684"/>
                </a:lnTo>
                <a:close/>
              </a:path>
              <a:path w="303529" h="195579">
                <a:moveTo>
                  <a:pt x="207090" y="125539"/>
                </a:moveTo>
                <a:lnTo>
                  <a:pt x="169119" y="125539"/>
                </a:lnTo>
                <a:lnTo>
                  <a:pt x="173355" y="122110"/>
                </a:lnTo>
                <a:lnTo>
                  <a:pt x="177355" y="118967"/>
                </a:lnTo>
                <a:lnTo>
                  <a:pt x="182118" y="114109"/>
                </a:lnTo>
                <a:lnTo>
                  <a:pt x="187833" y="107537"/>
                </a:lnTo>
                <a:lnTo>
                  <a:pt x="216407" y="75247"/>
                </a:lnTo>
                <a:lnTo>
                  <a:pt x="184213" y="29908"/>
                </a:lnTo>
                <a:lnTo>
                  <a:pt x="164592" y="10668"/>
                </a:lnTo>
                <a:lnTo>
                  <a:pt x="164592" y="1524"/>
                </a:lnTo>
                <a:lnTo>
                  <a:pt x="230124" y="1524"/>
                </a:lnTo>
                <a:lnTo>
                  <a:pt x="230124" y="10668"/>
                </a:lnTo>
                <a:lnTo>
                  <a:pt x="224898" y="11811"/>
                </a:lnTo>
                <a:lnTo>
                  <a:pt x="224253" y="11811"/>
                </a:lnTo>
                <a:lnTo>
                  <a:pt x="220980" y="14573"/>
                </a:lnTo>
                <a:lnTo>
                  <a:pt x="220980" y="20002"/>
                </a:lnTo>
                <a:lnTo>
                  <a:pt x="221456" y="21621"/>
                </a:lnTo>
                <a:lnTo>
                  <a:pt x="222212" y="23050"/>
                </a:lnTo>
                <a:lnTo>
                  <a:pt x="223123" y="24860"/>
                </a:lnTo>
                <a:lnTo>
                  <a:pt x="224504" y="27051"/>
                </a:lnTo>
                <a:lnTo>
                  <a:pt x="226409" y="29527"/>
                </a:lnTo>
                <a:lnTo>
                  <a:pt x="240506" y="49625"/>
                </a:lnTo>
                <a:lnTo>
                  <a:pt x="260525" y="49625"/>
                </a:lnTo>
                <a:lnTo>
                  <a:pt x="249364" y="62293"/>
                </a:lnTo>
                <a:lnTo>
                  <a:pt x="267488" y="87915"/>
                </a:lnTo>
                <a:lnTo>
                  <a:pt x="225266" y="87915"/>
                </a:lnTo>
                <a:lnTo>
                  <a:pt x="208026" y="109347"/>
                </a:lnTo>
                <a:lnTo>
                  <a:pt x="206121" y="112109"/>
                </a:lnTo>
                <a:lnTo>
                  <a:pt x="204766" y="115157"/>
                </a:lnTo>
                <a:lnTo>
                  <a:pt x="204639" y="115443"/>
                </a:lnTo>
                <a:lnTo>
                  <a:pt x="204216" y="117443"/>
                </a:lnTo>
                <a:lnTo>
                  <a:pt x="204216" y="121824"/>
                </a:lnTo>
                <a:lnTo>
                  <a:pt x="205073" y="123729"/>
                </a:lnTo>
                <a:lnTo>
                  <a:pt x="207090" y="125539"/>
                </a:lnTo>
                <a:close/>
              </a:path>
              <a:path w="303529" h="195579">
                <a:moveTo>
                  <a:pt x="260525" y="49625"/>
                </a:moveTo>
                <a:lnTo>
                  <a:pt x="240506" y="49625"/>
                </a:lnTo>
                <a:lnTo>
                  <a:pt x="254603" y="32289"/>
                </a:lnTo>
                <a:lnTo>
                  <a:pt x="256952" y="29527"/>
                </a:lnTo>
                <a:lnTo>
                  <a:pt x="258413" y="27336"/>
                </a:lnTo>
                <a:lnTo>
                  <a:pt x="259270" y="25431"/>
                </a:lnTo>
                <a:lnTo>
                  <a:pt x="260222" y="23622"/>
                </a:lnTo>
                <a:lnTo>
                  <a:pt x="260604" y="21621"/>
                </a:lnTo>
                <a:lnTo>
                  <a:pt x="260604" y="17145"/>
                </a:lnTo>
                <a:lnTo>
                  <a:pt x="259651" y="15049"/>
                </a:lnTo>
                <a:lnTo>
                  <a:pt x="257746" y="13430"/>
                </a:lnTo>
                <a:lnTo>
                  <a:pt x="255722" y="11811"/>
                </a:lnTo>
                <a:lnTo>
                  <a:pt x="255574" y="11811"/>
                </a:lnTo>
                <a:lnTo>
                  <a:pt x="253174" y="10953"/>
                </a:lnTo>
                <a:lnTo>
                  <a:pt x="249936" y="10668"/>
                </a:lnTo>
                <a:lnTo>
                  <a:pt x="249936" y="1524"/>
                </a:lnTo>
                <a:lnTo>
                  <a:pt x="301752" y="1524"/>
                </a:lnTo>
                <a:lnTo>
                  <a:pt x="301752" y="10668"/>
                </a:lnTo>
                <a:lnTo>
                  <a:pt x="297656" y="11811"/>
                </a:lnTo>
                <a:lnTo>
                  <a:pt x="293846" y="13716"/>
                </a:lnTo>
                <a:lnTo>
                  <a:pt x="286988" y="19431"/>
                </a:lnTo>
                <a:lnTo>
                  <a:pt x="282035" y="24860"/>
                </a:lnTo>
                <a:lnTo>
                  <a:pt x="275463" y="32670"/>
                </a:lnTo>
                <a:lnTo>
                  <a:pt x="260525" y="49625"/>
                </a:lnTo>
                <a:close/>
              </a:path>
              <a:path w="303529" h="195579">
                <a:moveTo>
                  <a:pt x="303276" y="137160"/>
                </a:moveTo>
                <a:lnTo>
                  <a:pt x="237744" y="137160"/>
                </a:lnTo>
                <a:lnTo>
                  <a:pt x="237744" y="128016"/>
                </a:lnTo>
                <a:lnTo>
                  <a:pt x="242887" y="127444"/>
                </a:lnTo>
                <a:lnTo>
                  <a:pt x="245364" y="125158"/>
                </a:lnTo>
                <a:lnTo>
                  <a:pt x="225266" y="87915"/>
                </a:lnTo>
                <a:lnTo>
                  <a:pt x="267488" y="87915"/>
                </a:lnTo>
                <a:lnTo>
                  <a:pt x="281368" y="107537"/>
                </a:lnTo>
                <a:lnTo>
                  <a:pt x="286702" y="115157"/>
                </a:lnTo>
                <a:lnTo>
                  <a:pt x="290893" y="120300"/>
                </a:lnTo>
                <a:lnTo>
                  <a:pt x="293846" y="122872"/>
                </a:lnTo>
                <a:lnTo>
                  <a:pt x="296799" y="125539"/>
                </a:lnTo>
                <a:lnTo>
                  <a:pt x="299942" y="127254"/>
                </a:lnTo>
                <a:lnTo>
                  <a:pt x="303276" y="128016"/>
                </a:lnTo>
                <a:lnTo>
                  <a:pt x="303276" y="137160"/>
                </a:lnTo>
                <a:close/>
              </a:path>
              <a:path w="303529" h="195579">
                <a:moveTo>
                  <a:pt x="214883" y="137160"/>
                </a:moveTo>
                <a:lnTo>
                  <a:pt x="161544" y="137160"/>
                </a:lnTo>
                <a:lnTo>
                  <a:pt x="161544" y="128016"/>
                </a:lnTo>
                <a:lnTo>
                  <a:pt x="165449" y="127254"/>
                </a:lnTo>
                <a:lnTo>
                  <a:pt x="169745" y="125158"/>
                </a:lnTo>
                <a:lnTo>
                  <a:pt x="169589" y="125158"/>
                </a:lnTo>
                <a:lnTo>
                  <a:pt x="169119" y="125539"/>
                </a:lnTo>
                <a:lnTo>
                  <a:pt x="207090" y="125539"/>
                </a:lnTo>
                <a:lnTo>
                  <a:pt x="208502" y="126873"/>
                </a:lnTo>
                <a:lnTo>
                  <a:pt x="211169" y="127825"/>
                </a:lnTo>
                <a:lnTo>
                  <a:pt x="214883" y="128016"/>
                </a:lnTo>
                <a:lnTo>
                  <a:pt x="214883" y="137160"/>
                </a:lnTo>
                <a:close/>
              </a:path>
              <a:path w="303529" h="195579">
                <a:moveTo>
                  <a:pt x="244951" y="125539"/>
                </a:moveTo>
                <a:lnTo>
                  <a:pt x="207090" y="125539"/>
                </a:lnTo>
                <a:lnTo>
                  <a:pt x="206686" y="125158"/>
                </a:lnTo>
                <a:lnTo>
                  <a:pt x="245364" y="125158"/>
                </a:lnTo>
                <a:lnTo>
                  <a:pt x="244951" y="125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4217" rIns="0" bIns="0" rtlCol="0" vert="horz">
            <a:spAutoFit/>
          </a:bodyPr>
          <a:lstStyle/>
          <a:p>
            <a:pPr marL="1824989" marR="5080" indent="-238125">
              <a:lnSpc>
                <a:spcPct val="100600"/>
              </a:lnSpc>
              <a:spcBef>
                <a:spcPts val="90"/>
              </a:spcBef>
            </a:pPr>
            <a:r>
              <a:rPr dirty="0" spc="-285"/>
              <a:t>LÍNEA</a:t>
            </a:r>
            <a:r>
              <a:rPr dirty="0" spc="-40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90"/>
              <a:t>CEROS</a:t>
            </a:r>
            <a:r>
              <a:rPr dirty="0" spc="-105"/>
              <a:t> </a:t>
            </a:r>
            <a:r>
              <a:rPr dirty="0" spc="175"/>
              <a:t>CON</a:t>
            </a:r>
            <a:r>
              <a:rPr dirty="0" spc="-40"/>
              <a:t> </a:t>
            </a:r>
            <a:r>
              <a:rPr dirty="0" spc="-365"/>
              <a:t>PENDIENTE </a:t>
            </a:r>
            <a:r>
              <a:rPr dirty="0" spc="-265"/>
              <a:t>UNIFORME</a:t>
            </a:r>
            <a:r>
              <a:rPr dirty="0" spc="-10"/>
              <a:t> </a:t>
            </a:r>
            <a:r>
              <a:rPr dirty="0" spc="-20"/>
              <a:t>MÁXIMA</a:t>
            </a:r>
            <a:r>
              <a:rPr dirty="0" spc="-204"/>
              <a:t> </a:t>
            </a:r>
            <a:r>
              <a:rPr dirty="0" spc="-100"/>
              <a:t>ESTIMADA</a:t>
            </a:r>
          </a:p>
        </p:txBody>
      </p:sp>
      <p:pic>
        <p:nvPicPr>
          <p:cNvPr id="33" name="object 3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66515" y="1271016"/>
            <a:ext cx="5696712" cy="3803903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101595" y="7285803"/>
            <a:ext cx="8763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spc="-50" b="1">
                <a:latin typeface="Arial"/>
                <a:cs typeface="Arial"/>
              </a:rPr>
              <a:t>4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9939" y="147409"/>
            <a:ext cx="6578600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-210"/>
              <a:t>EJERCICIO</a:t>
            </a:r>
            <a:r>
              <a:rPr dirty="0" sz="3950" spc="-30"/>
              <a:t> </a:t>
            </a:r>
            <a:r>
              <a:rPr dirty="0" sz="3950" spc="-320"/>
              <a:t>DE</a:t>
            </a:r>
            <a:r>
              <a:rPr dirty="0" sz="3950" spc="-50"/>
              <a:t> </a:t>
            </a:r>
            <a:r>
              <a:rPr dirty="0" sz="3950" spc="-80"/>
              <a:t>APLICACIÓN</a:t>
            </a:r>
            <a:endParaRPr sz="3950"/>
          </a:p>
        </p:txBody>
      </p:sp>
      <p:sp>
        <p:nvSpPr>
          <p:cNvPr id="3" name="object 3" descr=""/>
          <p:cNvSpPr txBox="1"/>
          <p:nvPr/>
        </p:nvSpPr>
        <p:spPr>
          <a:xfrm>
            <a:off x="2270196" y="977909"/>
            <a:ext cx="7073265" cy="629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950" b="1">
                <a:latin typeface="Arial"/>
                <a:cs typeface="Arial"/>
              </a:rPr>
              <a:t>Los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puntos</a:t>
            </a:r>
            <a:r>
              <a:rPr dirty="0" sz="1950" spc="-5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A</a:t>
            </a:r>
            <a:r>
              <a:rPr dirty="0" sz="1950" spc="-4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y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B</a:t>
            </a:r>
            <a:r>
              <a:rPr dirty="0" sz="1950" spc="4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se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encuentran</a:t>
            </a:r>
            <a:r>
              <a:rPr dirty="0" sz="1950" spc="2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sobre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dos</a:t>
            </a:r>
            <a:r>
              <a:rPr dirty="0" sz="1950" spc="5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curvas</a:t>
            </a:r>
            <a:r>
              <a:rPr dirty="0" sz="1950" spc="7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de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nivel. </a:t>
            </a:r>
            <a:r>
              <a:rPr dirty="0" sz="1950" b="1">
                <a:latin typeface="Arial"/>
                <a:cs typeface="Arial"/>
              </a:rPr>
              <a:t>Determinar</a:t>
            </a:r>
            <a:r>
              <a:rPr dirty="0" sz="1950" spc="4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la</a:t>
            </a:r>
            <a:r>
              <a:rPr dirty="0" sz="1950" spc="6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pendiente</a:t>
            </a:r>
            <a:r>
              <a:rPr dirty="0" sz="1950" spc="6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(p)</a:t>
            </a:r>
            <a:r>
              <a:rPr dirty="0" sz="1950" spc="6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máxima</a:t>
            </a:r>
            <a:r>
              <a:rPr dirty="0" sz="1950" spc="4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posible.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939" y="2269236"/>
            <a:ext cx="7379790" cy="48874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479049" y="5266459"/>
            <a:ext cx="20701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50" b="1">
                <a:latin typeface="Arial"/>
                <a:cs typeface="Arial"/>
              </a:rPr>
              <a:t>A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02614" y="4380951"/>
            <a:ext cx="20701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50" b="1">
                <a:latin typeface="Arial"/>
                <a:cs typeface="Arial"/>
              </a:rPr>
              <a:t>B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22960" y="1706321"/>
            <a:ext cx="3666490" cy="3949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25"/>
              </a:spcBef>
              <a:buFont typeface="Verdana"/>
              <a:buChar char="•"/>
              <a:tabLst>
                <a:tab pos="294640" algn="l"/>
                <a:tab pos="3215640" algn="l"/>
              </a:tabLst>
            </a:pPr>
            <a:r>
              <a:rPr dirty="0" sz="2400" spc="-40" b="1">
                <a:latin typeface="Tahoma"/>
                <a:cs typeface="Tahoma"/>
              </a:rPr>
              <a:t>Pendiente</a:t>
            </a:r>
            <a:r>
              <a:rPr dirty="0" sz="2400" spc="-75" b="1">
                <a:latin typeface="Tahoma"/>
                <a:cs typeface="Tahoma"/>
              </a:rPr>
              <a:t> </a:t>
            </a:r>
            <a:r>
              <a:rPr dirty="0" sz="2400" spc="90" b="1">
                <a:latin typeface="Tahoma"/>
                <a:cs typeface="Tahoma"/>
              </a:rPr>
              <a:t>de</a:t>
            </a:r>
            <a:r>
              <a:rPr dirty="0" sz="2400" spc="-9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AB</a:t>
            </a:r>
            <a:r>
              <a:rPr dirty="0" sz="2400" spc="-114" b="1">
                <a:latin typeface="Tahoma"/>
                <a:cs typeface="Tahoma"/>
              </a:rPr>
              <a:t> </a:t>
            </a:r>
            <a:r>
              <a:rPr dirty="0" sz="2400" spc="-565" b="1">
                <a:latin typeface="Tahoma"/>
                <a:cs typeface="Tahoma"/>
              </a:rPr>
              <a:t>=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515" b="1">
                <a:latin typeface="Tahoma"/>
                <a:cs typeface="Tahoma"/>
              </a:rPr>
              <a:t>6%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22960" y="4086886"/>
            <a:ext cx="3580129" cy="3949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94640" indent="-281940">
              <a:lnSpc>
                <a:spcPct val="100000"/>
              </a:lnSpc>
              <a:spcBef>
                <a:spcPts val="125"/>
              </a:spcBef>
              <a:buFont typeface="Verdana"/>
              <a:buChar char="•"/>
              <a:tabLst>
                <a:tab pos="294640" algn="l"/>
                <a:tab pos="3129915" algn="l"/>
              </a:tabLst>
            </a:pPr>
            <a:r>
              <a:rPr dirty="0" sz="2400" spc="-40" b="1">
                <a:latin typeface="Tahoma"/>
                <a:cs typeface="Tahoma"/>
              </a:rPr>
              <a:t>Pendiente</a:t>
            </a:r>
            <a:r>
              <a:rPr dirty="0" sz="2400" spc="-60" b="1">
                <a:latin typeface="Tahoma"/>
                <a:cs typeface="Tahoma"/>
              </a:rPr>
              <a:t> </a:t>
            </a:r>
            <a:r>
              <a:rPr dirty="0" sz="2400" spc="90" b="1">
                <a:latin typeface="Tahoma"/>
                <a:cs typeface="Tahoma"/>
              </a:rPr>
              <a:t>de</a:t>
            </a:r>
            <a:r>
              <a:rPr dirty="0" sz="2400" spc="-75" b="1">
                <a:latin typeface="Tahoma"/>
                <a:cs typeface="Tahoma"/>
              </a:rPr>
              <a:t> </a:t>
            </a:r>
            <a:r>
              <a:rPr dirty="0" sz="2400" spc="-25" b="1">
                <a:latin typeface="Tahoma"/>
                <a:cs typeface="Tahoma"/>
              </a:rPr>
              <a:t>BA=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515" b="1">
                <a:latin typeface="Tahoma"/>
                <a:cs typeface="Tahoma"/>
              </a:rPr>
              <a:t>9%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50101" y="6468781"/>
            <a:ext cx="570928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b="1">
                <a:solidFill>
                  <a:srgbClr val="387B0C"/>
                </a:solidFill>
                <a:latin typeface="Tahoma"/>
                <a:cs typeface="Tahoma"/>
              </a:rPr>
              <a:t>Cual</a:t>
            </a:r>
            <a:r>
              <a:rPr dirty="0" sz="2200" spc="-1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200" spc="-65" b="1">
                <a:solidFill>
                  <a:srgbClr val="387B0C"/>
                </a:solidFill>
                <a:latin typeface="Tahoma"/>
                <a:cs typeface="Tahoma"/>
              </a:rPr>
              <a:t>seria</a:t>
            </a:r>
            <a:r>
              <a:rPr dirty="0" sz="2200" spc="-2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200" b="1">
                <a:solidFill>
                  <a:srgbClr val="387B0C"/>
                </a:solidFill>
                <a:latin typeface="Tahoma"/>
                <a:cs typeface="Tahoma"/>
              </a:rPr>
              <a:t>la</a:t>
            </a:r>
            <a:r>
              <a:rPr dirty="0" sz="2200" spc="-2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200" spc="-20" b="1">
                <a:solidFill>
                  <a:srgbClr val="387B0C"/>
                </a:solidFill>
                <a:latin typeface="Tahoma"/>
                <a:cs typeface="Tahoma"/>
              </a:rPr>
              <a:t>MAXIMA</a:t>
            </a:r>
            <a:r>
              <a:rPr dirty="0" sz="2200" spc="-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200" spc="-240" b="1">
                <a:solidFill>
                  <a:srgbClr val="387B0C"/>
                </a:solidFill>
                <a:latin typeface="Tahoma"/>
                <a:cs typeface="Tahoma"/>
              </a:rPr>
              <a:t>PENDIENTE</a:t>
            </a:r>
            <a:r>
              <a:rPr dirty="0" sz="2200" spc="-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200" spc="-490" b="1">
                <a:solidFill>
                  <a:srgbClr val="387B0C"/>
                </a:solidFill>
                <a:latin typeface="Tahoma"/>
                <a:cs typeface="Tahoma"/>
              </a:rPr>
              <a:t>=</a:t>
            </a:r>
            <a:r>
              <a:rPr dirty="0" sz="2200" spc="-10" b="1">
                <a:solidFill>
                  <a:srgbClr val="387B0C"/>
                </a:solidFill>
                <a:latin typeface="Tahoma"/>
                <a:cs typeface="Tahoma"/>
              </a:rPr>
              <a:t> ??????</a:t>
            </a:r>
            <a:endParaRPr sz="2200">
              <a:latin typeface="Tahoma"/>
              <a:cs typeface="Tahom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3438905" y="2216658"/>
          <a:ext cx="4921250" cy="1604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995"/>
                <a:gridCol w="1610995"/>
                <a:gridCol w="1609725"/>
              </a:tblGrid>
              <a:tr h="412750">
                <a:tc>
                  <a:txBody>
                    <a:bodyPr/>
                    <a:lstStyle/>
                    <a:p>
                      <a:pPr marL="8890">
                        <a:lnSpc>
                          <a:spcPts val="3030"/>
                        </a:lnSpc>
                        <a:spcBef>
                          <a:spcPts val="120"/>
                        </a:spcBef>
                        <a:tabLst>
                          <a:tab pos="487045" algn="l"/>
                        </a:tabLst>
                      </a:pPr>
                      <a:r>
                        <a:rPr dirty="0" baseline="2096" sz="3975" spc="-37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spc="-25" b="1">
                          <a:latin typeface="Tahoma"/>
                          <a:cs typeface="Tahoma"/>
                        </a:rPr>
                        <a:t>1</a:t>
                      </a:r>
                      <a:r>
                        <a:rPr dirty="0" sz="1500" b="1">
                          <a:latin typeface="Tahoma"/>
                          <a:cs typeface="Tahoma"/>
                        </a:rPr>
                        <a:t>	</a:t>
                      </a:r>
                      <a:r>
                        <a:rPr dirty="0" baseline="1424" sz="2925" spc="-719">
                          <a:latin typeface="Verdana"/>
                          <a:cs typeface="Verdana"/>
                        </a:rPr>
                        <a:t>=</a:t>
                      </a:r>
                      <a:endParaRPr baseline="1424" sz="2925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950" spc="-390">
                          <a:latin typeface="Verdana"/>
                          <a:cs typeface="Verdana"/>
                        </a:rPr>
                        <a:t>6%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028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950">
                          <a:latin typeface="Verdana"/>
                          <a:cs typeface="Verdana"/>
                        </a:rPr>
                        <a:t>DV</a:t>
                      </a:r>
                      <a:r>
                        <a:rPr dirty="0" sz="1950" spc="-1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50" spc="-470">
                          <a:latin typeface="Verdana"/>
                          <a:cs typeface="Verdana"/>
                        </a:rPr>
                        <a:t>=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950" spc="-25">
                          <a:latin typeface="Verdana"/>
                          <a:cs typeface="Verdana"/>
                        </a:rPr>
                        <a:t>50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dirty="0" sz="1950" spc="-50"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463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 marL="8890">
                        <a:lnSpc>
                          <a:spcPts val="3465"/>
                        </a:lnSpc>
                        <a:spcBef>
                          <a:spcPts val="215"/>
                        </a:spcBef>
                      </a:pPr>
                      <a:r>
                        <a:rPr dirty="0" baseline="1424" sz="2925" spc="-44">
                          <a:latin typeface="Verdana"/>
                          <a:cs typeface="Verdana"/>
                        </a:rPr>
                        <a:t>Dh</a:t>
                      </a:r>
                      <a:r>
                        <a:rPr dirty="0" baseline="1424" sz="2925" spc="-232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424" sz="2925" spc="-63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baseline="1424" sz="2925" spc="-1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732" sz="4575" spc="82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5" b="1">
                          <a:latin typeface="Tahoma"/>
                          <a:cs typeface="Tahoma"/>
                        </a:rPr>
                        <a:t>1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330"/>
                        </a:lnSpc>
                        <a:spcBef>
                          <a:spcPts val="1350"/>
                        </a:spcBef>
                      </a:pPr>
                      <a:r>
                        <a:rPr dirty="0" sz="1950" spc="-60">
                          <a:latin typeface="Verdana"/>
                          <a:cs typeface="Verdana"/>
                        </a:rPr>
                        <a:t>833,333333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7145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dirty="0" sz="1950" spc="-50">
                          <a:latin typeface="Calibri"/>
                          <a:cs typeface="Calibri"/>
                        </a:rPr>
                        <a:t>m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1651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438905" y="4484370"/>
          <a:ext cx="4691380" cy="171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2890"/>
                <a:gridCol w="1534160"/>
                <a:gridCol w="1532889"/>
              </a:tblGrid>
              <a:tr h="424815">
                <a:tc>
                  <a:txBody>
                    <a:bodyPr/>
                    <a:lstStyle/>
                    <a:p>
                      <a:pPr marL="8890">
                        <a:lnSpc>
                          <a:spcPts val="3020"/>
                        </a:lnSpc>
                        <a:spcBef>
                          <a:spcPts val="229"/>
                        </a:spcBef>
                      </a:pPr>
                      <a:r>
                        <a:rPr dirty="0" baseline="2096" sz="3975">
                          <a:latin typeface="Verdana"/>
                          <a:cs typeface="Verdana"/>
                        </a:rPr>
                        <a:t>p</a:t>
                      </a:r>
                      <a:r>
                        <a:rPr dirty="0" sz="1500" b="1">
                          <a:latin typeface="Tahoma"/>
                          <a:cs typeface="Tahoma"/>
                        </a:rPr>
                        <a:t>2</a:t>
                      </a:r>
                      <a:r>
                        <a:rPr dirty="0" sz="1500" spc="345" b="1">
                          <a:latin typeface="Tahoma"/>
                          <a:cs typeface="Tahoma"/>
                        </a:rPr>
                        <a:t> </a:t>
                      </a:r>
                      <a:r>
                        <a:rPr dirty="0" baseline="1424" sz="2925" spc="-705">
                          <a:latin typeface="Verdana"/>
                          <a:cs typeface="Verdana"/>
                        </a:rPr>
                        <a:t>=</a:t>
                      </a:r>
                      <a:endParaRPr baseline="1424" sz="2925">
                        <a:latin typeface="Verdana"/>
                        <a:cs typeface="Verdana"/>
                      </a:endParaRPr>
                    </a:p>
                  </a:txBody>
                  <a:tcPr marL="0" marR="0" marB="0" marT="2920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2330"/>
                        </a:lnSpc>
                        <a:spcBef>
                          <a:spcPts val="915"/>
                        </a:spcBef>
                      </a:pPr>
                      <a:r>
                        <a:rPr dirty="0" sz="1950" spc="-390">
                          <a:latin typeface="Verdana"/>
                          <a:cs typeface="Verdana"/>
                        </a:rPr>
                        <a:t>9%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162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marL="8890">
                        <a:lnSpc>
                          <a:spcPts val="2330"/>
                        </a:lnSpc>
                        <a:spcBef>
                          <a:spcPts val="1455"/>
                        </a:spcBef>
                        <a:tabLst>
                          <a:tab pos="511809" algn="l"/>
                        </a:tabLst>
                      </a:pPr>
                      <a:r>
                        <a:rPr dirty="0" sz="1950" spc="-25">
                          <a:latin typeface="Verdana"/>
                          <a:cs typeface="Verdana"/>
                        </a:rPr>
                        <a:t>DV</a:t>
                      </a:r>
                      <a:r>
                        <a:rPr dirty="0" sz="1950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1950" spc="-470">
                          <a:latin typeface="Verdana"/>
                          <a:cs typeface="Verdana"/>
                        </a:rPr>
                        <a:t>=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84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2330"/>
                        </a:lnSpc>
                        <a:spcBef>
                          <a:spcPts val="1455"/>
                        </a:spcBef>
                      </a:pPr>
                      <a:r>
                        <a:rPr dirty="0" sz="1950" spc="-25">
                          <a:latin typeface="Verdana"/>
                          <a:cs typeface="Verdana"/>
                        </a:rPr>
                        <a:t>50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84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330"/>
                        </a:lnSpc>
                        <a:spcBef>
                          <a:spcPts val="1455"/>
                        </a:spcBef>
                      </a:pPr>
                      <a:r>
                        <a:rPr dirty="0" sz="1950" spc="-50"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84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 marL="8890">
                        <a:lnSpc>
                          <a:spcPts val="3479"/>
                        </a:lnSpc>
                        <a:spcBef>
                          <a:spcPts val="200"/>
                        </a:spcBef>
                      </a:pPr>
                      <a:r>
                        <a:rPr dirty="0" baseline="1424" sz="2925" spc="-44">
                          <a:latin typeface="Verdana"/>
                          <a:cs typeface="Verdana"/>
                        </a:rPr>
                        <a:t>Dh</a:t>
                      </a:r>
                      <a:r>
                        <a:rPr dirty="0" baseline="1424" sz="2925" spc="-232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424" sz="2925" spc="-63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baseline="1424" sz="2925" spc="-1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732" sz="4575" spc="82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55" b="1">
                          <a:latin typeface="Tahoma"/>
                          <a:cs typeface="Tahoma"/>
                        </a:rPr>
                        <a:t>2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B="0" marT="254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dirty="0" sz="1950" spc="-60">
                          <a:latin typeface="Verdana"/>
                          <a:cs typeface="Verdana"/>
                        </a:rPr>
                        <a:t>555,555556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1695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dirty="0" sz="1950" spc="-50">
                          <a:latin typeface="Calibri"/>
                          <a:cs typeface="Calibri"/>
                        </a:rPr>
                        <a:t>m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16383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7750" y="444301"/>
            <a:ext cx="2303890" cy="8484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051" y="1368551"/>
            <a:ext cx="8118348" cy="61234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4217" rIns="0" bIns="0" rtlCol="0" vert="horz">
            <a:spAutoFit/>
          </a:bodyPr>
          <a:lstStyle/>
          <a:p>
            <a:pPr marL="1824989" marR="5080" indent="-238125">
              <a:lnSpc>
                <a:spcPct val="100600"/>
              </a:lnSpc>
              <a:spcBef>
                <a:spcPts val="90"/>
              </a:spcBef>
            </a:pPr>
            <a:r>
              <a:rPr dirty="0" spc="-285"/>
              <a:t>LÍNEA</a:t>
            </a:r>
            <a:r>
              <a:rPr dirty="0" spc="-40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90"/>
              <a:t>CEROS</a:t>
            </a:r>
            <a:r>
              <a:rPr dirty="0" spc="-105"/>
              <a:t> </a:t>
            </a:r>
            <a:r>
              <a:rPr dirty="0" spc="175"/>
              <a:t>CON</a:t>
            </a:r>
            <a:r>
              <a:rPr dirty="0" spc="-40"/>
              <a:t> </a:t>
            </a:r>
            <a:r>
              <a:rPr dirty="0" spc="-365"/>
              <a:t>PENDIENTE </a:t>
            </a:r>
            <a:r>
              <a:rPr dirty="0" spc="-265"/>
              <a:t>UNIFORME</a:t>
            </a:r>
            <a:r>
              <a:rPr dirty="0" spc="-10"/>
              <a:t> </a:t>
            </a:r>
            <a:r>
              <a:rPr dirty="0" spc="-20"/>
              <a:t>MÁXIMA</a:t>
            </a:r>
            <a:r>
              <a:rPr dirty="0" spc="-204"/>
              <a:t> </a:t>
            </a:r>
            <a:r>
              <a:rPr dirty="0" spc="-100"/>
              <a:t>ESTIMADA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34318" y="537532"/>
            <a:ext cx="612775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50" b="1">
                <a:solidFill>
                  <a:srgbClr val="387B0C"/>
                </a:solidFill>
                <a:latin typeface="Tahoma"/>
                <a:cs typeface="Tahoma"/>
              </a:rPr>
              <a:t>TRAZADO</a:t>
            </a:r>
            <a:r>
              <a:rPr dirty="0" sz="2650" spc="-5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650" spc="-225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2650" spc="-4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650" spc="-60" b="1">
                <a:solidFill>
                  <a:srgbClr val="387B0C"/>
                </a:solidFill>
                <a:latin typeface="Tahoma"/>
                <a:cs typeface="Tahoma"/>
              </a:rPr>
              <a:t>UNA</a:t>
            </a:r>
            <a:r>
              <a:rPr dirty="0" sz="2650" spc="-4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650" spc="-240" b="1">
                <a:solidFill>
                  <a:srgbClr val="387B0C"/>
                </a:solidFill>
                <a:latin typeface="Tahoma"/>
                <a:cs typeface="Tahoma"/>
              </a:rPr>
              <a:t>LÍNEA</a:t>
            </a:r>
            <a:r>
              <a:rPr dirty="0" sz="2650" spc="-3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650" spc="-225" b="1">
                <a:solidFill>
                  <a:srgbClr val="387B0C"/>
                </a:solidFill>
                <a:latin typeface="Tahoma"/>
                <a:cs typeface="Tahoma"/>
              </a:rPr>
              <a:t>DE</a:t>
            </a:r>
            <a:r>
              <a:rPr dirty="0" sz="2650" spc="-40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2650" spc="-290" b="1">
                <a:solidFill>
                  <a:srgbClr val="387B0C"/>
                </a:solidFill>
                <a:latin typeface="Tahoma"/>
                <a:cs typeface="Tahoma"/>
              </a:rPr>
              <a:t>PENDIENTE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06255" y="954552"/>
            <a:ext cx="5270500" cy="1455420"/>
          </a:xfrm>
          <a:prstGeom prst="rect">
            <a:avLst/>
          </a:prstGeom>
        </p:spPr>
        <p:txBody>
          <a:bodyPr wrap="square" lIns="0" tIns="234950" rIns="0" bIns="0" rtlCol="0" vert="horz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1850"/>
              </a:spcBef>
              <a:buChar char="•"/>
              <a:tabLst>
                <a:tab pos="295275" algn="l"/>
                <a:tab pos="3791585" algn="l"/>
                <a:tab pos="4779010" algn="l"/>
              </a:tabLst>
            </a:pPr>
            <a:r>
              <a:rPr dirty="0" sz="2850">
                <a:latin typeface="Verdana"/>
                <a:cs typeface="Verdana"/>
              </a:rPr>
              <a:t>Pendiente</a:t>
            </a:r>
            <a:r>
              <a:rPr dirty="0" sz="2850" spc="-175">
                <a:latin typeface="Verdana"/>
                <a:cs typeface="Verdana"/>
              </a:rPr>
              <a:t> </a:t>
            </a:r>
            <a:r>
              <a:rPr dirty="0" sz="2850" spc="155">
                <a:latin typeface="Verdana"/>
                <a:cs typeface="Verdana"/>
              </a:rPr>
              <a:t>de</a:t>
            </a:r>
            <a:r>
              <a:rPr dirty="0" sz="2850" spc="-170">
                <a:latin typeface="Verdana"/>
                <a:cs typeface="Verdana"/>
              </a:rPr>
              <a:t> </a:t>
            </a:r>
            <a:r>
              <a:rPr dirty="0" sz="2850" spc="-85">
                <a:latin typeface="Verdana"/>
                <a:cs typeface="Verdana"/>
              </a:rPr>
              <a:t>AB</a:t>
            </a:r>
            <a:r>
              <a:rPr dirty="0" sz="2850" spc="-185">
                <a:latin typeface="Verdana"/>
                <a:cs typeface="Verdana"/>
              </a:rPr>
              <a:t> </a:t>
            </a:r>
            <a:r>
              <a:rPr dirty="0" sz="2850" spc="-660">
                <a:latin typeface="Verdana"/>
                <a:cs typeface="Verdana"/>
              </a:rPr>
              <a:t>=</a:t>
            </a:r>
            <a:r>
              <a:rPr dirty="0" sz="2850">
                <a:latin typeface="Verdana"/>
                <a:cs typeface="Verdana"/>
              </a:rPr>
              <a:t>	</a:t>
            </a:r>
            <a:r>
              <a:rPr dirty="0" sz="2850" spc="-580">
                <a:latin typeface="Verdana"/>
                <a:cs typeface="Verdana"/>
              </a:rPr>
              <a:t>6%</a:t>
            </a:r>
            <a:r>
              <a:rPr dirty="0" sz="2850">
                <a:latin typeface="Verdana"/>
                <a:cs typeface="Verdana"/>
              </a:rPr>
              <a:t>	</a:t>
            </a:r>
            <a:r>
              <a:rPr dirty="0" sz="4050" spc="75">
                <a:latin typeface="Verdana"/>
                <a:cs typeface="Verdana"/>
              </a:rPr>
              <a:t>a</a:t>
            </a:r>
            <a:r>
              <a:rPr dirty="0" sz="1750" spc="75">
                <a:latin typeface="Verdana"/>
                <a:cs typeface="Verdana"/>
              </a:rPr>
              <a:t>1</a:t>
            </a:r>
            <a:endParaRPr sz="1750">
              <a:latin typeface="Verdana"/>
              <a:cs typeface="Verdana"/>
            </a:endParaRPr>
          </a:p>
          <a:p>
            <a:pPr marL="295275" indent="-282575">
              <a:lnSpc>
                <a:spcPct val="100000"/>
              </a:lnSpc>
              <a:spcBef>
                <a:spcPts val="1225"/>
              </a:spcBef>
              <a:buChar char="•"/>
              <a:tabLst>
                <a:tab pos="295275" algn="l"/>
                <a:tab pos="3689985" algn="l"/>
              </a:tabLst>
            </a:pPr>
            <a:r>
              <a:rPr dirty="0" sz="2850">
                <a:latin typeface="Verdana"/>
                <a:cs typeface="Verdana"/>
              </a:rPr>
              <a:t>Pendiente</a:t>
            </a:r>
            <a:r>
              <a:rPr dirty="0" sz="2850" spc="-165">
                <a:latin typeface="Verdana"/>
                <a:cs typeface="Verdana"/>
              </a:rPr>
              <a:t> </a:t>
            </a:r>
            <a:r>
              <a:rPr dirty="0" sz="2850" spc="155">
                <a:latin typeface="Verdana"/>
                <a:cs typeface="Verdana"/>
              </a:rPr>
              <a:t>de</a:t>
            </a:r>
            <a:r>
              <a:rPr dirty="0" sz="2850" spc="-160">
                <a:latin typeface="Verdana"/>
                <a:cs typeface="Verdana"/>
              </a:rPr>
              <a:t> </a:t>
            </a:r>
            <a:r>
              <a:rPr dirty="0" sz="2850" spc="-285">
                <a:latin typeface="Verdana"/>
                <a:cs typeface="Verdana"/>
              </a:rPr>
              <a:t>BA=</a:t>
            </a:r>
            <a:r>
              <a:rPr dirty="0" sz="2850">
                <a:latin typeface="Verdana"/>
                <a:cs typeface="Verdana"/>
              </a:rPr>
              <a:t>	</a:t>
            </a:r>
            <a:r>
              <a:rPr dirty="0" sz="2850" spc="-580">
                <a:latin typeface="Verdana"/>
                <a:cs typeface="Verdana"/>
              </a:rPr>
              <a:t>9%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51543" y="1328343"/>
            <a:ext cx="1892935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6880" algn="l"/>
              </a:tabLst>
            </a:pPr>
            <a:r>
              <a:rPr dirty="0" sz="2850" spc="-660">
                <a:latin typeface="Verdana"/>
                <a:cs typeface="Verdana"/>
              </a:rPr>
              <a:t>=</a:t>
            </a:r>
            <a:r>
              <a:rPr dirty="0" sz="2850">
                <a:latin typeface="Verdana"/>
                <a:cs typeface="Verdana"/>
              </a:rPr>
              <a:t>	</a:t>
            </a:r>
            <a:r>
              <a:rPr dirty="0" sz="2850" spc="-215">
                <a:latin typeface="Verdana"/>
                <a:cs typeface="Verdana"/>
              </a:rPr>
              <a:t>833.33m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973223" y="1794765"/>
            <a:ext cx="2486025" cy="645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26160" algn="l"/>
              </a:tabLst>
            </a:pPr>
            <a:r>
              <a:rPr dirty="0" sz="4050" spc="95">
                <a:latin typeface="Verdana"/>
                <a:cs typeface="Verdana"/>
              </a:rPr>
              <a:t>a</a:t>
            </a:r>
            <a:r>
              <a:rPr dirty="0" sz="1950" spc="95">
                <a:latin typeface="Verdana"/>
                <a:cs typeface="Verdana"/>
              </a:rPr>
              <a:t>2</a:t>
            </a:r>
            <a:r>
              <a:rPr dirty="0" sz="1950" spc="105">
                <a:latin typeface="Verdana"/>
                <a:cs typeface="Verdana"/>
              </a:rPr>
              <a:t> </a:t>
            </a:r>
            <a:r>
              <a:rPr dirty="0" sz="2850" spc="-660">
                <a:latin typeface="Verdana"/>
                <a:cs typeface="Verdana"/>
              </a:rPr>
              <a:t>=</a:t>
            </a:r>
            <a:r>
              <a:rPr dirty="0" sz="2850">
                <a:latin typeface="Verdana"/>
                <a:cs typeface="Verdana"/>
              </a:rPr>
              <a:t>	</a:t>
            </a:r>
            <a:r>
              <a:rPr dirty="0" sz="2850" spc="-210">
                <a:latin typeface="Verdana"/>
                <a:cs typeface="Verdana"/>
              </a:rPr>
              <a:t>555.55m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26642" y="5036402"/>
            <a:ext cx="4922520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 spc="-25" b="1">
                <a:solidFill>
                  <a:srgbClr val="FF0000"/>
                </a:solidFill>
                <a:latin typeface="Tahoma"/>
                <a:cs typeface="Tahoma"/>
              </a:rPr>
              <a:t>MAXIMA</a:t>
            </a:r>
            <a:r>
              <a:rPr dirty="0" sz="2850" spc="-14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850" spc="-295" b="1">
                <a:solidFill>
                  <a:srgbClr val="FF0000"/>
                </a:solidFill>
                <a:latin typeface="Tahoma"/>
                <a:cs typeface="Tahoma"/>
              </a:rPr>
              <a:t>PENDIENTE</a:t>
            </a:r>
            <a:r>
              <a:rPr dirty="0" sz="285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850" spc="-635" b="1">
                <a:solidFill>
                  <a:srgbClr val="FF0000"/>
                </a:solidFill>
                <a:latin typeface="Tahoma"/>
                <a:cs typeface="Tahoma"/>
              </a:rPr>
              <a:t>=</a:t>
            </a:r>
            <a:r>
              <a:rPr dirty="0" sz="2850" spc="-4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850" spc="-360" b="1">
                <a:solidFill>
                  <a:srgbClr val="FF0000"/>
                </a:solidFill>
                <a:latin typeface="Tahoma"/>
                <a:cs typeface="Tahoma"/>
              </a:rPr>
              <a:t>6.71%</a:t>
            </a:r>
            <a:endParaRPr sz="2850">
              <a:latin typeface="Tahoma"/>
              <a:cs typeface="Tahoma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2190750" y="2533650"/>
          <a:ext cx="7853680" cy="2294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26765"/>
                <a:gridCol w="1109344"/>
                <a:gridCol w="1108075"/>
                <a:gridCol w="1109345"/>
                <a:gridCol w="1109345"/>
              </a:tblGrid>
              <a:tr h="574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785"/>
                        </a:lnSpc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Distancia</a:t>
                      </a:r>
                      <a:r>
                        <a:rPr dirty="0" sz="15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40">
                          <a:latin typeface="Verdana"/>
                          <a:cs typeface="Verdana"/>
                        </a:rPr>
                        <a:t>horizontal</a:t>
                      </a:r>
                      <a:r>
                        <a:rPr dirty="0" sz="15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entre</a:t>
                      </a:r>
                      <a:r>
                        <a:rPr dirty="0" sz="15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1162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ts val="2080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latin typeface="Verdana"/>
                          <a:cs typeface="Verdana"/>
                        </a:rPr>
                        <a:t>833,33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540">
                        <a:lnSpc>
                          <a:spcPts val="2080"/>
                        </a:lnSpc>
                        <a:spcBef>
                          <a:spcPts val="5"/>
                        </a:spcBef>
                      </a:pPr>
                      <a:r>
                        <a:rPr dirty="0" sz="1750" spc="-25">
                          <a:latin typeface="Verdana"/>
                          <a:cs typeface="Verdana"/>
                        </a:rPr>
                        <a:t>11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ts val="2080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latin typeface="Verdana"/>
                          <a:cs typeface="Verdana"/>
                        </a:rPr>
                        <a:t>461,37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4445">
                        <a:lnSpc>
                          <a:spcPts val="2080"/>
                        </a:lnSpc>
                        <a:spcBef>
                          <a:spcPts val="5"/>
                        </a:spcBef>
                      </a:pPr>
                      <a:r>
                        <a:rPr dirty="0" sz="1750" spc="-20">
                          <a:latin typeface="Verdana"/>
                          <a:cs typeface="Verdana"/>
                        </a:rPr>
                        <a:t>9628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572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770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Diferencia</a:t>
                      </a:r>
                      <a:r>
                        <a:rPr dirty="0" sz="15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10"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40">
                          <a:latin typeface="Verdana"/>
                          <a:cs typeface="Verdana"/>
                        </a:rPr>
                        <a:t>nivel</a:t>
                      </a:r>
                      <a:r>
                        <a:rPr dirty="0" sz="15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entre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00">
                          <a:latin typeface="Verdana"/>
                          <a:cs typeface="Verdana"/>
                        </a:rPr>
                        <a:t>A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 y</a:t>
                      </a:r>
                      <a:r>
                        <a:rPr dirty="0" sz="15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1162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2460"/>
                        </a:lnSpc>
                      </a:pPr>
                      <a:r>
                        <a:rPr dirty="0" baseline="2525" sz="3300" spc="-82" b="1">
                          <a:latin typeface="Tahoma"/>
                          <a:cs typeface="Tahoma"/>
                        </a:rPr>
                        <a:t>y</a:t>
                      </a:r>
                      <a:r>
                        <a:rPr dirty="0" sz="1150" spc="-55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sz="115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587" sz="2625" spc="-562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baseline="1587" sz="2625" spc="-1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525" sz="3300" spc="-30" b="1">
                          <a:latin typeface="Tahoma"/>
                          <a:cs typeface="Tahoma"/>
                        </a:rPr>
                        <a:t>p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1</a:t>
                      </a:r>
                      <a:r>
                        <a:rPr dirty="0" baseline="1587" sz="2625" spc="-30" b="1">
                          <a:latin typeface="Tahoma"/>
                          <a:cs typeface="Tahoma"/>
                        </a:rPr>
                        <a:t>X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23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3175">
                        <a:lnSpc>
                          <a:spcPts val="2070"/>
                        </a:lnSpc>
                        <a:spcBef>
                          <a:spcPts val="5"/>
                        </a:spcBef>
                      </a:pPr>
                      <a:r>
                        <a:rPr dirty="0" sz="1750" spc="-10">
                          <a:latin typeface="Verdana"/>
                          <a:cs typeface="Verdana"/>
                        </a:rPr>
                        <a:t>577,68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770"/>
                        </a:lnSpc>
                      </a:pPr>
                      <a:r>
                        <a:rPr dirty="0" sz="1500" spc="-10">
                          <a:latin typeface="Verdana"/>
                          <a:cs typeface="Verdana"/>
                        </a:rPr>
                        <a:t>Distancia</a:t>
                      </a:r>
                      <a:r>
                        <a:rPr dirty="0" sz="15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40">
                          <a:latin typeface="Verdana"/>
                          <a:cs typeface="Verdana"/>
                        </a:rPr>
                        <a:t>horizontal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entre</a:t>
                      </a:r>
                      <a:r>
                        <a:rPr dirty="0" sz="15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y </a:t>
                      </a: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1174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ts val="2070"/>
                        </a:lnSpc>
                      </a:pPr>
                      <a:r>
                        <a:rPr dirty="0" sz="1750" spc="-10">
                          <a:latin typeface="Verdana"/>
                          <a:cs typeface="Verdana"/>
                        </a:rPr>
                        <a:t>555,55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ts val="2070"/>
                        </a:lnSpc>
                      </a:pPr>
                      <a:r>
                        <a:rPr dirty="0" sz="1750" spc="-50">
                          <a:latin typeface="Verdana"/>
                          <a:cs typeface="Verdana"/>
                        </a:rPr>
                        <a:t>5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905">
                        <a:lnSpc>
                          <a:spcPts val="2070"/>
                        </a:lnSpc>
                      </a:pPr>
                      <a:r>
                        <a:rPr dirty="0" sz="1750" spc="-10">
                          <a:latin typeface="Verdana"/>
                          <a:cs typeface="Verdana"/>
                        </a:rPr>
                        <a:t>183,69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2070"/>
                        </a:lnSpc>
                      </a:pPr>
                      <a:r>
                        <a:rPr dirty="0" sz="1750" spc="-20">
                          <a:latin typeface="Verdana"/>
                          <a:cs typeface="Verdana"/>
                        </a:rPr>
                        <a:t>2961,44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31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785"/>
                        </a:lnSpc>
                      </a:pPr>
                      <a:r>
                        <a:rPr dirty="0" sz="1500">
                          <a:latin typeface="Verdana"/>
                          <a:cs typeface="Verdana"/>
                        </a:rPr>
                        <a:t>Diferencia</a:t>
                      </a:r>
                      <a:r>
                        <a:rPr dirty="0" sz="15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10">
                          <a:latin typeface="Verdana"/>
                          <a:cs typeface="Verdana"/>
                        </a:rPr>
                        <a:t>de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40">
                          <a:latin typeface="Verdana"/>
                          <a:cs typeface="Verdana"/>
                        </a:rPr>
                        <a:t>nivel</a:t>
                      </a:r>
                      <a:r>
                        <a:rPr dirty="0" sz="15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0">
                          <a:latin typeface="Verdana"/>
                          <a:cs typeface="Verdana"/>
                        </a:rPr>
                        <a:t>entre</a:t>
                      </a:r>
                      <a:r>
                        <a:rPr dirty="0" sz="15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150">
                          <a:latin typeface="Verdana"/>
                          <a:cs typeface="Verdana"/>
                        </a:rPr>
                        <a:t>B</a:t>
                      </a:r>
                      <a:r>
                        <a:rPr dirty="0" sz="15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-80">
                          <a:latin typeface="Verdana"/>
                          <a:cs typeface="Verdana"/>
                        </a:rPr>
                        <a:t>y</a:t>
                      </a:r>
                      <a:r>
                        <a:rPr dirty="0" sz="15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500" spc="135">
                          <a:latin typeface="Verdana"/>
                          <a:cs typeface="Verdana"/>
                        </a:rPr>
                        <a:t>C</a:t>
                      </a:r>
                      <a:endParaRPr sz="1500">
                        <a:latin typeface="Verdana"/>
                        <a:cs typeface="Verdana"/>
                      </a:endParaRPr>
                    </a:p>
                  </a:txBody>
                  <a:tcPr marL="0" marR="0" marB="0" marT="1162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2470"/>
                        </a:lnSpc>
                      </a:pPr>
                      <a:r>
                        <a:rPr dirty="0" baseline="2525" sz="3300" spc="-75" b="1">
                          <a:latin typeface="Tahoma"/>
                          <a:cs typeface="Tahoma"/>
                        </a:rPr>
                        <a:t>y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1587" sz="2625" spc="-562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baseline="1587" sz="2625" spc="-187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baseline="2525" sz="3300" spc="-30" b="1">
                          <a:latin typeface="Tahoma"/>
                          <a:cs typeface="Tahoma"/>
                        </a:rPr>
                        <a:t>p</a:t>
                      </a:r>
                      <a:r>
                        <a:rPr dirty="0" sz="1150" spc="-20">
                          <a:latin typeface="Verdana"/>
                          <a:cs typeface="Verdana"/>
                        </a:rPr>
                        <a:t>2</a:t>
                      </a:r>
                      <a:r>
                        <a:rPr dirty="0" baseline="1587" sz="2625" spc="-30" b="1">
                          <a:latin typeface="Tahoma"/>
                          <a:cs typeface="Tahoma"/>
                        </a:rPr>
                        <a:t>X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23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2080"/>
                        </a:lnSpc>
                        <a:spcBef>
                          <a:spcPts val="5"/>
                        </a:spcBef>
                      </a:pPr>
                      <a:r>
                        <a:rPr dirty="0" sz="1750" spc="-35">
                          <a:latin typeface="Verdana"/>
                          <a:cs typeface="Verdana"/>
                        </a:rPr>
                        <a:t>266,5296</a:t>
                      </a:r>
                      <a:endParaRPr sz="175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3775710" y="5860541"/>
          <a:ext cx="4921250" cy="1789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995"/>
                <a:gridCol w="2266314"/>
                <a:gridCol w="954404"/>
              </a:tblGrid>
              <a:tr h="447675">
                <a:tc>
                  <a:txBody>
                    <a:bodyPr/>
                    <a:lstStyle/>
                    <a:p>
                      <a:pPr marL="8890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10" b="1">
                          <a:latin typeface="Tahoma"/>
                          <a:cs typeface="Tahoma"/>
                        </a:rPr>
                        <a:t>Pmax=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40" b="1">
                          <a:latin typeface="Tahoma"/>
                          <a:cs typeface="Tahoma"/>
                        </a:rPr>
                        <a:t>6,71%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8890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25" b="1">
                          <a:latin typeface="Tahoma"/>
                          <a:cs typeface="Tahoma"/>
                        </a:rPr>
                        <a:t>DV=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70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25" b="1">
                          <a:latin typeface="Tahoma"/>
                          <a:cs typeface="Tahoma"/>
                        </a:rPr>
                        <a:t>50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50" b="1">
                          <a:latin typeface="Tahoma"/>
                          <a:cs typeface="Tahoma"/>
                        </a:rPr>
                        <a:t>m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8890">
                        <a:lnSpc>
                          <a:spcPts val="2970"/>
                        </a:lnSpc>
                        <a:spcBef>
                          <a:spcPts val="455"/>
                        </a:spcBef>
                        <a:tabLst>
                          <a:tab pos="626110" algn="l"/>
                        </a:tabLst>
                      </a:pPr>
                      <a:r>
                        <a:rPr dirty="0" baseline="2849" sz="2925" spc="-37" b="1">
                          <a:latin typeface="Tahoma"/>
                          <a:cs typeface="Tahoma"/>
                        </a:rPr>
                        <a:t>Dh=</a:t>
                      </a:r>
                      <a:r>
                        <a:rPr dirty="0" baseline="2849" sz="2925" b="1">
                          <a:latin typeface="Tahoma"/>
                          <a:cs typeface="Tahoma"/>
                        </a:rPr>
                        <a:t>	</a:t>
                      </a:r>
                      <a:r>
                        <a:rPr dirty="0" baseline="3144" sz="3975" spc="-37" b="1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150" spc="-25" b="1">
                          <a:latin typeface="Tahoma"/>
                          <a:cs typeface="Tahoma"/>
                        </a:rPr>
                        <a:t>2</a:t>
                      </a:r>
                      <a:endParaRPr sz="1150">
                        <a:latin typeface="Tahoma"/>
                        <a:cs typeface="Tahom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2330"/>
                        </a:lnSpc>
                        <a:spcBef>
                          <a:spcPts val="1095"/>
                        </a:spcBef>
                      </a:pPr>
                      <a:r>
                        <a:rPr dirty="0" sz="1950" spc="-40" b="1">
                          <a:latin typeface="Tahoma"/>
                          <a:cs typeface="Tahoma"/>
                        </a:rPr>
                        <a:t>745,634733</a:t>
                      </a:r>
                      <a:endParaRPr sz="1950">
                        <a:latin typeface="Tahoma"/>
                        <a:cs typeface="Tahoma"/>
                      </a:endParaRPr>
                    </a:p>
                  </a:txBody>
                  <a:tcPr marL="0" marR="0" marB="0" marT="139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950" spc="-50" b="1">
                          <a:latin typeface="Calibri"/>
                          <a:cs typeface="Calibri"/>
                        </a:rPr>
                        <a:t>m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1314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3648" y="822461"/>
            <a:ext cx="7256145" cy="965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278765">
              <a:lnSpc>
                <a:spcPct val="101000"/>
              </a:lnSpc>
              <a:spcBef>
                <a:spcPts val="95"/>
              </a:spcBef>
            </a:pPr>
            <a:r>
              <a:rPr dirty="0" sz="3050" spc="-70">
                <a:solidFill>
                  <a:srgbClr val="000000"/>
                </a:solidFill>
              </a:rPr>
              <a:t>Trazado</a:t>
            </a:r>
            <a:r>
              <a:rPr dirty="0" sz="3050" spc="-85">
                <a:solidFill>
                  <a:srgbClr val="000000"/>
                </a:solidFill>
              </a:rPr>
              <a:t> </a:t>
            </a:r>
            <a:r>
              <a:rPr dirty="0" sz="3050" spc="114">
                <a:solidFill>
                  <a:srgbClr val="000000"/>
                </a:solidFill>
              </a:rPr>
              <a:t>de</a:t>
            </a:r>
            <a:r>
              <a:rPr dirty="0" sz="3050" spc="-85">
                <a:solidFill>
                  <a:srgbClr val="000000"/>
                </a:solidFill>
              </a:rPr>
              <a:t> </a:t>
            </a:r>
            <a:r>
              <a:rPr dirty="0" sz="3050">
                <a:solidFill>
                  <a:srgbClr val="000000"/>
                </a:solidFill>
              </a:rPr>
              <a:t>una</a:t>
            </a:r>
            <a:r>
              <a:rPr dirty="0" sz="3050" spc="-110">
                <a:solidFill>
                  <a:srgbClr val="000000"/>
                </a:solidFill>
              </a:rPr>
              <a:t> </a:t>
            </a:r>
            <a:r>
              <a:rPr dirty="0" sz="3050">
                <a:solidFill>
                  <a:srgbClr val="000000"/>
                </a:solidFill>
              </a:rPr>
              <a:t>línea</a:t>
            </a:r>
            <a:r>
              <a:rPr dirty="0" sz="3050" spc="-110">
                <a:solidFill>
                  <a:srgbClr val="000000"/>
                </a:solidFill>
              </a:rPr>
              <a:t> </a:t>
            </a:r>
            <a:r>
              <a:rPr dirty="0" sz="3050" spc="114">
                <a:solidFill>
                  <a:srgbClr val="000000"/>
                </a:solidFill>
              </a:rPr>
              <a:t>de</a:t>
            </a:r>
            <a:r>
              <a:rPr dirty="0" sz="3050" spc="-85">
                <a:solidFill>
                  <a:srgbClr val="000000"/>
                </a:solidFill>
              </a:rPr>
              <a:t> </a:t>
            </a:r>
            <a:r>
              <a:rPr dirty="0" sz="3050" spc="-10">
                <a:solidFill>
                  <a:srgbClr val="000000"/>
                </a:solidFill>
              </a:rPr>
              <a:t>pendiente </a:t>
            </a:r>
            <a:r>
              <a:rPr dirty="0" sz="3050" spc="100">
                <a:solidFill>
                  <a:srgbClr val="000000"/>
                </a:solidFill>
              </a:rPr>
              <a:t>con</a:t>
            </a:r>
            <a:r>
              <a:rPr dirty="0" sz="3050" spc="-80">
                <a:solidFill>
                  <a:srgbClr val="000000"/>
                </a:solidFill>
              </a:rPr>
              <a:t> </a:t>
            </a:r>
            <a:r>
              <a:rPr dirty="0" sz="3050">
                <a:solidFill>
                  <a:srgbClr val="000000"/>
                </a:solidFill>
              </a:rPr>
              <a:t>una</a:t>
            </a:r>
            <a:r>
              <a:rPr dirty="0" sz="3050" spc="-50">
                <a:solidFill>
                  <a:srgbClr val="000000"/>
                </a:solidFill>
              </a:rPr>
              <a:t> </a:t>
            </a:r>
            <a:r>
              <a:rPr dirty="0" sz="3050" spc="-10">
                <a:solidFill>
                  <a:srgbClr val="000000"/>
                </a:solidFill>
              </a:rPr>
              <a:t>pendiente</a:t>
            </a:r>
            <a:r>
              <a:rPr dirty="0" sz="3050" spc="-80">
                <a:solidFill>
                  <a:srgbClr val="000000"/>
                </a:solidFill>
              </a:rPr>
              <a:t> </a:t>
            </a:r>
            <a:r>
              <a:rPr dirty="0" sz="3050">
                <a:solidFill>
                  <a:srgbClr val="000000"/>
                </a:solidFill>
              </a:rPr>
              <a:t>máxima</a:t>
            </a:r>
            <a:r>
              <a:rPr dirty="0" sz="3050" spc="-50">
                <a:solidFill>
                  <a:srgbClr val="000000"/>
                </a:solidFill>
              </a:rPr>
              <a:t> </a:t>
            </a:r>
            <a:r>
              <a:rPr dirty="0" sz="3050">
                <a:solidFill>
                  <a:srgbClr val="000000"/>
                </a:solidFill>
              </a:rPr>
              <a:t>del</a:t>
            </a:r>
            <a:r>
              <a:rPr dirty="0" sz="3050" spc="-75">
                <a:solidFill>
                  <a:srgbClr val="000000"/>
                </a:solidFill>
              </a:rPr>
              <a:t> </a:t>
            </a:r>
            <a:r>
              <a:rPr dirty="0" sz="3050" spc="-360">
                <a:solidFill>
                  <a:srgbClr val="000000"/>
                </a:solidFill>
              </a:rPr>
              <a:t>6,71%</a:t>
            </a:r>
            <a:endParaRPr sz="30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2907" y="2461260"/>
            <a:ext cx="6336791" cy="491032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5745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10"/>
              </a:spcBef>
            </a:pPr>
            <a:r>
              <a:rPr dirty="0" sz="3950" spc="-195"/>
              <a:t>TRAZADO</a:t>
            </a:r>
            <a:r>
              <a:rPr dirty="0" sz="3950" spc="-60"/>
              <a:t> </a:t>
            </a:r>
            <a:r>
              <a:rPr dirty="0" sz="3950" spc="-320"/>
              <a:t>DE</a:t>
            </a:r>
            <a:r>
              <a:rPr dirty="0" sz="3950" spc="-5"/>
              <a:t> </a:t>
            </a:r>
            <a:r>
              <a:rPr dirty="0" sz="3950" spc="-330"/>
              <a:t>LINEA</a:t>
            </a:r>
            <a:r>
              <a:rPr dirty="0" sz="3950" spc="-50"/>
              <a:t> </a:t>
            </a:r>
            <a:r>
              <a:rPr dirty="0" sz="3950" spc="-320"/>
              <a:t>DE</a:t>
            </a:r>
            <a:r>
              <a:rPr dirty="0" sz="3950" spc="-45"/>
              <a:t> </a:t>
            </a:r>
            <a:r>
              <a:rPr dirty="0" sz="3950" spc="-70"/>
              <a:t>CEROS</a:t>
            </a:r>
            <a:endParaRPr sz="39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8665" y="1882406"/>
            <a:ext cx="7217300" cy="492675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5745" rIns="0" bIns="0" rtlCol="0" vert="horz">
            <a:spAutoFit/>
          </a:bodyPr>
          <a:lstStyle/>
          <a:p>
            <a:pPr marL="1456690">
              <a:lnSpc>
                <a:spcPct val="100000"/>
              </a:lnSpc>
              <a:spcBef>
                <a:spcPts val="110"/>
              </a:spcBef>
            </a:pPr>
            <a:r>
              <a:rPr dirty="0" sz="3950" spc="-195"/>
              <a:t>TRAZADO</a:t>
            </a:r>
            <a:r>
              <a:rPr dirty="0" sz="3950" spc="-60"/>
              <a:t> </a:t>
            </a:r>
            <a:r>
              <a:rPr dirty="0" sz="3950" spc="-320"/>
              <a:t>DE</a:t>
            </a:r>
            <a:r>
              <a:rPr dirty="0" sz="3950" spc="-5"/>
              <a:t> </a:t>
            </a:r>
            <a:r>
              <a:rPr dirty="0" sz="3950" spc="-330"/>
              <a:t>LINEA</a:t>
            </a:r>
            <a:r>
              <a:rPr dirty="0" sz="3950" spc="-50"/>
              <a:t> </a:t>
            </a:r>
            <a:r>
              <a:rPr dirty="0" sz="3950" spc="-320"/>
              <a:t>DE</a:t>
            </a:r>
            <a:r>
              <a:rPr dirty="0" sz="3950" spc="-45"/>
              <a:t> </a:t>
            </a:r>
            <a:r>
              <a:rPr dirty="0" sz="3950" spc="-70"/>
              <a:t>CEROS</a:t>
            </a:r>
            <a:endParaRPr sz="39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989" y="2095872"/>
            <a:ext cx="6816126" cy="48757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5063" rIns="0" bIns="0" rtlCol="0" vert="horz">
            <a:spAutoFit/>
          </a:bodyPr>
          <a:lstStyle/>
          <a:p>
            <a:pPr marL="2214245" marR="5080" indent="259079">
              <a:lnSpc>
                <a:spcPct val="100800"/>
              </a:lnSpc>
              <a:spcBef>
                <a:spcPts val="90"/>
              </a:spcBef>
            </a:pPr>
            <a:r>
              <a:rPr dirty="0" sz="4800" spc="-105"/>
              <a:t>EVALUACIÓN</a:t>
            </a:r>
            <a:r>
              <a:rPr dirty="0" sz="4800" spc="-195"/>
              <a:t> </a:t>
            </a:r>
            <a:r>
              <a:rPr dirty="0" sz="4800" spc="-455"/>
              <a:t>DEL </a:t>
            </a:r>
            <a:r>
              <a:rPr dirty="0" sz="4800" spc="-220"/>
              <a:t>TRAZADO</a:t>
            </a:r>
            <a:r>
              <a:rPr dirty="0" sz="4800" spc="-120"/>
              <a:t> </a:t>
            </a:r>
            <a:r>
              <a:rPr dirty="0" sz="4800" spc="-355"/>
              <a:t>DE</a:t>
            </a:r>
            <a:r>
              <a:rPr dirty="0" sz="4800" spc="-55"/>
              <a:t> </a:t>
            </a:r>
            <a:r>
              <a:rPr dirty="0" sz="4800" spc="-484"/>
              <a:t>RUTAS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0275" y="2857500"/>
            <a:ext cx="6284975" cy="42367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46652" y="7017535"/>
            <a:ext cx="2163445" cy="259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00">
                <a:solidFill>
                  <a:srgbClr val="E9E9E9"/>
                </a:solidFill>
                <a:latin typeface="Arial MT"/>
                <a:cs typeface="Arial MT"/>
              </a:rPr>
              <a:t>DISEÑO</a:t>
            </a:r>
            <a:r>
              <a:rPr dirty="0" sz="1500" spc="135">
                <a:solidFill>
                  <a:srgbClr val="E9E9E9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E9E9E9"/>
                </a:solidFill>
                <a:latin typeface="Arial MT"/>
                <a:cs typeface="Arial MT"/>
              </a:rPr>
              <a:t>GEOMÉTRICO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3376" y="281488"/>
            <a:ext cx="6649084" cy="12325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16150" marR="5080" indent="-2204085">
              <a:lnSpc>
                <a:spcPct val="100200"/>
              </a:lnSpc>
              <a:spcBef>
                <a:spcPts val="100"/>
              </a:spcBef>
            </a:pPr>
            <a:r>
              <a:rPr dirty="0" sz="3950" spc="-80"/>
              <a:t>EVALUACIÓN</a:t>
            </a:r>
            <a:r>
              <a:rPr dirty="0" sz="3950" spc="-185"/>
              <a:t> </a:t>
            </a:r>
            <a:r>
              <a:rPr dirty="0" sz="3950" spc="-390"/>
              <a:t>DEL</a:t>
            </a:r>
            <a:r>
              <a:rPr dirty="0" sz="3950" spc="-50"/>
              <a:t> </a:t>
            </a:r>
            <a:r>
              <a:rPr dirty="0" sz="3950" spc="-170"/>
              <a:t>TRAZADO </a:t>
            </a:r>
            <a:r>
              <a:rPr dirty="0" sz="3950" spc="-320"/>
              <a:t>DE</a:t>
            </a:r>
            <a:r>
              <a:rPr dirty="0" sz="3950" spc="-50"/>
              <a:t> </a:t>
            </a:r>
            <a:r>
              <a:rPr dirty="0" sz="3950" spc="-405"/>
              <a:t>RUTAS</a:t>
            </a:r>
            <a:endParaRPr sz="3950"/>
          </a:p>
        </p:txBody>
      </p:sp>
      <p:sp>
        <p:nvSpPr>
          <p:cNvPr id="4" name="object 4" descr=""/>
          <p:cNvSpPr txBox="1"/>
          <p:nvPr/>
        </p:nvSpPr>
        <p:spPr>
          <a:xfrm>
            <a:off x="2817374" y="1727713"/>
            <a:ext cx="258064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14" b="1">
                <a:latin typeface="Tahoma"/>
                <a:cs typeface="Tahoma"/>
              </a:rPr>
              <a:t>Longitud</a:t>
            </a:r>
            <a:r>
              <a:rPr dirty="0" sz="2650" spc="-55" b="1">
                <a:latin typeface="Tahoma"/>
                <a:cs typeface="Tahoma"/>
              </a:rPr>
              <a:t> </a:t>
            </a:r>
            <a:r>
              <a:rPr dirty="0" sz="2650" spc="-120" b="1">
                <a:latin typeface="Tahoma"/>
                <a:cs typeface="Tahoma"/>
              </a:rPr>
              <a:t>virtual.</a:t>
            </a:r>
            <a:endParaRPr sz="2650">
              <a:latin typeface="Tahoma"/>
              <a:cs typeface="Tahoma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2783099" y="2220086"/>
          <a:ext cx="6620509" cy="1214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335"/>
                <a:gridCol w="1031875"/>
                <a:gridCol w="2726055"/>
                <a:gridCol w="739775"/>
              </a:tblGrid>
              <a:tr h="406400">
                <a:tc>
                  <a:txBody>
                    <a:bodyPr/>
                    <a:lstStyle/>
                    <a:p>
                      <a:pPr marL="46355">
                        <a:lnSpc>
                          <a:spcPts val="3095"/>
                        </a:lnSpc>
                        <a:spcBef>
                          <a:spcPts val="5"/>
                        </a:spcBef>
                      </a:pPr>
                      <a:r>
                        <a:rPr dirty="0" sz="2650" spc="60">
                          <a:latin typeface="Verdana"/>
                          <a:cs typeface="Verdana"/>
                        </a:rPr>
                        <a:t>Compara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ctr" marR="57785">
                        <a:lnSpc>
                          <a:spcPts val="3095"/>
                        </a:lnSpc>
                        <a:spcBef>
                          <a:spcPts val="5"/>
                        </a:spcBef>
                      </a:pPr>
                      <a:r>
                        <a:rPr dirty="0" sz="2650" spc="-20">
                          <a:latin typeface="Verdana"/>
                          <a:cs typeface="Verdana"/>
                        </a:rPr>
                        <a:t>para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41300">
                        <a:lnSpc>
                          <a:spcPts val="3095"/>
                        </a:lnSpc>
                        <a:spcBef>
                          <a:spcPts val="5"/>
                        </a:spcBef>
                        <a:tabLst>
                          <a:tab pos="1394460" algn="l"/>
                        </a:tabLst>
                      </a:pPr>
                      <a:r>
                        <a:rPr dirty="0" sz="2650" spc="195">
                          <a:latin typeface="Verdana"/>
                          <a:cs typeface="Verdana"/>
                        </a:rPr>
                        <a:t>cada</a:t>
                      </a:r>
                      <a:r>
                        <a:rPr dirty="0" sz="2650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2650" spc="-10">
                          <a:latin typeface="Verdana"/>
                          <a:cs typeface="Verdana"/>
                        </a:rPr>
                        <a:t>ruta,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3095"/>
                        </a:lnSpc>
                        <a:spcBef>
                          <a:spcPts val="5"/>
                        </a:spcBef>
                      </a:pPr>
                      <a:r>
                        <a:rPr dirty="0" sz="2650" spc="-290">
                          <a:latin typeface="Verdana"/>
                          <a:cs typeface="Verdana"/>
                        </a:rPr>
                        <a:t>sus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635"/>
                </a:tc>
              </a:tr>
              <a:tr h="401955">
                <a:tc>
                  <a:txBody>
                    <a:bodyPr/>
                    <a:lstStyle/>
                    <a:p>
                      <a:pPr marL="31750">
                        <a:lnSpc>
                          <a:spcPts val="3070"/>
                        </a:lnSpc>
                      </a:pPr>
                      <a:r>
                        <a:rPr dirty="0" sz="2650" spc="-10">
                          <a:latin typeface="Verdana"/>
                          <a:cs typeface="Verdana"/>
                        </a:rPr>
                        <a:t>longitudes,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80010">
                        <a:lnSpc>
                          <a:spcPts val="3070"/>
                        </a:lnSpc>
                      </a:pPr>
                      <a:r>
                        <a:rPr dirty="0" sz="2650" spc="-290">
                          <a:latin typeface="Verdana"/>
                          <a:cs typeface="Verdana"/>
                        </a:rPr>
                        <a:t>sus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33045">
                        <a:lnSpc>
                          <a:spcPts val="3070"/>
                        </a:lnSpc>
                        <a:tabLst>
                          <a:tab pos="2148840" algn="l"/>
                        </a:tabLst>
                      </a:pPr>
                      <a:r>
                        <a:rPr dirty="0" sz="2650" spc="-10">
                          <a:latin typeface="Verdana"/>
                          <a:cs typeface="Verdana"/>
                        </a:rPr>
                        <a:t>desniveles</a:t>
                      </a:r>
                      <a:r>
                        <a:rPr dirty="0" sz="2650">
                          <a:latin typeface="Verdana"/>
                          <a:cs typeface="Verdana"/>
                        </a:rPr>
                        <a:t>	</a:t>
                      </a:r>
                      <a:r>
                        <a:rPr dirty="0" sz="2650" spc="-50">
                          <a:latin typeface="Verdana"/>
                          <a:cs typeface="Verdana"/>
                        </a:rPr>
                        <a:t>y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070"/>
                        </a:lnSpc>
                      </a:pPr>
                      <a:r>
                        <a:rPr dirty="0" sz="2650" spc="-290">
                          <a:latin typeface="Verdana"/>
                          <a:cs typeface="Verdana"/>
                        </a:rPr>
                        <a:t>sus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</a:tr>
              <a:tr h="406400">
                <a:tc>
                  <a:txBody>
                    <a:bodyPr/>
                    <a:lstStyle/>
                    <a:p>
                      <a:pPr marL="31750">
                        <a:lnSpc>
                          <a:spcPts val="3105"/>
                        </a:lnSpc>
                      </a:pPr>
                      <a:r>
                        <a:rPr dirty="0" sz="2650" spc="-10">
                          <a:latin typeface="Verdana"/>
                          <a:cs typeface="Verdana"/>
                        </a:rPr>
                        <a:t>pendientes.</a:t>
                      </a:r>
                      <a:endParaRPr sz="2650">
                        <a:latin typeface="Verdana"/>
                        <a:cs typeface="Verdana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grpSp>
        <p:nvGrpSpPr>
          <p:cNvPr id="6" name="object 6" descr=""/>
          <p:cNvGrpSpPr/>
          <p:nvPr/>
        </p:nvGrpSpPr>
        <p:grpSpPr>
          <a:xfrm>
            <a:off x="2557272" y="3421379"/>
            <a:ext cx="6838315" cy="4102735"/>
            <a:chOff x="2557272" y="3421379"/>
            <a:chExt cx="6838315" cy="410273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7272" y="3744467"/>
              <a:ext cx="6617207" cy="377951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3748" y="3421379"/>
              <a:ext cx="3781043" cy="42976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0303" y="3767327"/>
              <a:ext cx="3915156" cy="1310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8073" rIns="0" bIns="0" rtlCol="0" vert="horz">
            <a:spAutoFit/>
          </a:bodyPr>
          <a:lstStyle/>
          <a:p>
            <a:pPr marL="2884805">
              <a:lnSpc>
                <a:spcPct val="100000"/>
              </a:lnSpc>
              <a:spcBef>
                <a:spcPts val="135"/>
              </a:spcBef>
            </a:pPr>
            <a:r>
              <a:rPr dirty="0" sz="4800" spc="-380"/>
              <a:t>BIBLIOGRAFIA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5" y="1827275"/>
            <a:ext cx="9514332" cy="48828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1702" rIns="0" bIns="0" rtlCol="0" vert="horz">
            <a:spAutoFit/>
          </a:bodyPr>
          <a:lstStyle/>
          <a:p>
            <a:pPr marL="4380865" marR="5080" indent="-2628900">
              <a:lnSpc>
                <a:spcPct val="100600"/>
              </a:lnSpc>
              <a:spcBef>
                <a:spcPts val="90"/>
              </a:spcBef>
            </a:pPr>
            <a:r>
              <a:rPr dirty="0" spc="-70"/>
              <a:t>EVALUACION</a:t>
            </a:r>
            <a:r>
              <a:rPr dirty="0" spc="-135"/>
              <a:t> </a:t>
            </a:r>
            <a:r>
              <a:rPr dirty="0" spc="-350"/>
              <a:t>DEL</a:t>
            </a:r>
            <a:r>
              <a:rPr dirty="0" spc="-10"/>
              <a:t> </a:t>
            </a:r>
            <a:r>
              <a:rPr dirty="0" spc="-165"/>
              <a:t>TRAZADO</a:t>
            </a:r>
            <a:r>
              <a:rPr dirty="0" spc="-75"/>
              <a:t> </a:t>
            </a:r>
            <a:r>
              <a:rPr dirty="0" spc="-295"/>
              <a:t>DE </a:t>
            </a:r>
            <a:r>
              <a:rPr dirty="0" spc="-360"/>
              <a:t>RUTAS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23267" y="2657346"/>
            <a:ext cx="7247890" cy="4130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4005" marR="5080" indent="-281940">
              <a:lnSpc>
                <a:spcPct val="100299"/>
              </a:lnSpc>
              <a:spcBef>
                <a:spcPts val="95"/>
              </a:spcBef>
              <a:tabLst>
                <a:tab pos="605790" algn="l"/>
                <a:tab pos="1224280" algn="l"/>
                <a:tab pos="1873250" algn="l"/>
                <a:tab pos="4226560" algn="l"/>
                <a:tab pos="4900930" algn="l"/>
                <a:tab pos="6560184" algn="l"/>
              </a:tabLst>
            </a:pPr>
            <a:r>
              <a:rPr dirty="0" sz="3950" spc="-740">
                <a:latin typeface="Verdana"/>
                <a:cs typeface="Verdana"/>
              </a:rPr>
              <a:t>Σ</a:t>
            </a:r>
            <a:r>
              <a:rPr dirty="0" sz="3950">
                <a:latin typeface="Verdana"/>
                <a:cs typeface="Verdana"/>
              </a:rPr>
              <a:t>		</a:t>
            </a:r>
            <a:r>
              <a:rPr dirty="0" sz="3950" spc="-50">
                <a:latin typeface="Verdana"/>
                <a:cs typeface="Verdana"/>
              </a:rPr>
              <a:t>y</a:t>
            </a:r>
            <a:r>
              <a:rPr dirty="0" sz="3950">
                <a:latin typeface="Verdana"/>
                <a:cs typeface="Verdana"/>
              </a:rPr>
              <a:t>	</a:t>
            </a:r>
            <a:r>
              <a:rPr dirty="0" sz="3950" spc="-894">
                <a:latin typeface="Verdana"/>
                <a:cs typeface="Verdana"/>
              </a:rPr>
              <a:t>=</a:t>
            </a:r>
            <a:r>
              <a:rPr dirty="0" sz="3950">
                <a:latin typeface="Verdana"/>
                <a:cs typeface="Verdana"/>
              </a:rPr>
              <a:t>	</a:t>
            </a:r>
            <a:r>
              <a:rPr dirty="0" sz="3950" spc="-10">
                <a:latin typeface="Verdana"/>
                <a:cs typeface="Verdana"/>
              </a:rPr>
              <a:t>Desnivel</a:t>
            </a:r>
            <a:r>
              <a:rPr dirty="0" sz="3950">
                <a:latin typeface="Verdana"/>
                <a:cs typeface="Verdana"/>
              </a:rPr>
              <a:t>	</a:t>
            </a:r>
            <a:r>
              <a:rPr dirty="0" sz="3950" spc="140">
                <a:latin typeface="Verdana"/>
                <a:cs typeface="Verdana"/>
              </a:rPr>
              <a:t>o</a:t>
            </a:r>
            <a:r>
              <a:rPr dirty="0" sz="3950">
                <a:latin typeface="Verdana"/>
                <a:cs typeface="Verdana"/>
              </a:rPr>
              <a:t>	</a:t>
            </a:r>
            <a:r>
              <a:rPr dirty="0" sz="3950" spc="-20">
                <a:latin typeface="Verdana"/>
                <a:cs typeface="Verdana"/>
              </a:rPr>
              <a:t>suma</a:t>
            </a:r>
            <a:r>
              <a:rPr dirty="0" sz="3950">
                <a:latin typeface="Verdana"/>
                <a:cs typeface="Verdana"/>
              </a:rPr>
              <a:t>	</a:t>
            </a:r>
            <a:r>
              <a:rPr dirty="0" sz="3950" spc="210">
                <a:latin typeface="Verdana"/>
                <a:cs typeface="Verdana"/>
              </a:rPr>
              <a:t>de </a:t>
            </a:r>
            <a:r>
              <a:rPr dirty="0" sz="3950" spc="-10">
                <a:latin typeface="Verdana"/>
                <a:cs typeface="Verdana"/>
              </a:rPr>
              <a:t>desniveles</a:t>
            </a:r>
            <a:endParaRPr sz="3950">
              <a:latin typeface="Verdana"/>
              <a:cs typeface="Verdana"/>
            </a:endParaRPr>
          </a:p>
          <a:p>
            <a:pPr marL="318770" indent="-306070">
              <a:lnSpc>
                <a:spcPct val="100000"/>
              </a:lnSpc>
              <a:spcBef>
                <a:spcPts val="960"/>
              </a:spcBef>
              <a:buSzPct val="97468"/>
              <a:buChar char="•"/>
              <a:tabLst>
                <a:tab pos="318770" algn="l"/>
              </a:tabLst>
            </a:pPr>
            <a:r>
              <a:rPr dirty="0" sz="3950" spc="-10">
                <a:latin typeface="Verdana"/>
                <a:cs typeface="Verdana"/>
              </a:rPr>
              <a:t>Contrapendientes</a:t>
            </a:r>
            <a:endParaRPr sz="3950">
              <a:latin typeface="Verdana"/>
              <a:cs typeface="Verdana"/>
            </a:endParaRPr>
          </a:p>
          <a:p>
            <a:pPr marL="318770" indent="-306070">
              <a:lnSpc>
                <a:spcPct val="100000"/>
              </a:lnSpc>
              <a:spcBef>
                <a:spcPts val="960"/>
              </a:spcBef>
              <a:buSzPct val="97468"/>
              <a:buChar char="•"/>
              <a:tabLst>
                <a:tab pos="318770" algn="l"/>
              </a:tabLst>
            </a:pPr>
            <a:r>
              <a:rPr dirty="0" sz="3950" spc="-90">
                <a:latin typeface="Verdana"/>
                <a:cs typeface="Verdana"/>
              </a:rPr>
              <a:t>Exceso</a:t>
            </a:r>
            <a:r>
              <a:rPr dirty="0" sz="3950" spc="-275">
                <a:latin typeface="Verdana"/>
                <a:cs typeface="Verdana"/>
              </a:rPr>
              <a:t> </a:t>
            </a:r>
            <a:r>
              <a:rPr dirty="0" sz="3950" spc="235">
                <a:latin typeface="Verdana"/>
                <a:cs typeface="Verdana"/>
              </a:rPr>
              <a:t>de</a:t>
            </a:r>
            <a:r>
              <a:rPr dirty="0" sz="3950" spc="-295">
                <a:latin typeface="Verdana"/>
                <a:cs typeface="Verdana"/>
              </a:rPr>
              <a:t> </a:t>
            </a:r>
            <a:r>
              <a:rPr dirty="0" sz="3950" spc="-10">
                <a:latin typeface="Verdana"/>
                <a:cs typeface="Verdana"/>
              </a:rPr>
              <a:t>pendientes</a:t>
            </a:r>
            <a:endParaRPr sz="3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3950">
              <a:latin typeface="Verdana"/>
              <a:cs typeface="Verdana"/>
            </a:endParaRPr>
          </a:p>
          <a:p>
            <a:pPr algn="ctr" marL="2540">
              <a:lnSpc>
                <a:spcPct val="100000"/>
              </a:lnSpc>
            </a:pPr>
            <a:r>
              <a:rPr dirty="0" sz="3950" spc="-285">
                <a:latin typeface="Verdana"/>
                <a:cs typeface="Verdana"/>
              </a:rPr>
              <a:t>PERJUDICIALES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7912" y="7284122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 b="1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26922" y="746271"/>
            <a:ext cx="7333615" cy="48202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798830" indent="-629285">
              <a:lnSpc>
                <a:spcPct val="100000"/>
              </a:lnSpc>
              <a:spcBef>
                <a:spcPts val="114"/>
              </a:spcBef>
              <a:buFont typeface="Arial MT"/>
              <a:buChar char="•"/>
              <a:tabLst>
                <a:tab pos="798830" algn="l"/>
              </a:tabLst>
            </a:pPr>
            <a:r>
              <a:rPr dirty="0" sz="3500" spc="-305" b="1">
                <a:solidFill>
                  <a:srgbClr val="387B0C"/>
                </a:solidFill>
                <a:latin typeface="Tahoma"/>
                <a:cs typeface="Tahoma"/>
              </a:rPr>
              <a:t>ANALISIS</a:t>
            </a:r>
            <a:r>
              <a:rPr dirty="0" sz="3500" spc="-4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-185" b="1">
                <a:solidFill>
                  <a:srgbClr val="387B0C"/>
                </a:solidFill>
                <a:latin typeface="Tahoma"/>
                <a:cs typeface="Tahoma"/>
              </a:rPr>
              <a:t>EN</a:t>
            </a:r>
            <a:r>
              <a:rPr dirty="0" sz="3500" spc="-7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-30" b="1">
                <a:solidFill>
                  <a:srgbClr val="387B0C"/>
                </a:solidFill>
                <a:latin typeface="Tahoma"/>
                <a:cs typeface="Tahoma"/>
              </a:rPr>
              <a:t>AMBOS</a:t>
            </a:r>
            <a:r>
              <a:rPr dirty="0" sz="3500" spc="-175" b="1">
                <a:solidFill>
                  <a:srgbClr val="387B0C"/>
                </a:solidFill>
                <a:latin typeface="Tahoma"/>
                <a:cs typeface="Tahoma"/>
              </a:rPr>
              <a:t> </a:t>
            </a:r>
            <a:r>
              <a:rPr dirty="0" sz="3500" spc="-335" b="1">
                <a:solidFill>
                  <a:srgbClr val="387B0C"/>
                </a:solidFill>
                <a:latin typeface="Tahoma"/>
                <a:cs typeface="Tahoma"/>
              </a:rPr>
              <a:t>SENTIDOS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665"/>
              </a:spcBef>
            </a:pPr>
            <a:endParaRPr sz="3500">
              <a:latin typeface="Tahoma"/>
              <a:cs typeface="Tahoma"/>
            </a:endParaRPr>
          </a:p>
          <a:p>
            <a:pPr marL="459740" indent="-447040">
              <a:lnSpc>
                <a:spcPct val="100000"/>
              </a:lnSpc>
              <a:buChar char="•"/>
              <a:tabLst>
                <a:tab pos="459740" algn="l"/>
              </a:tabLst>
            </a:pPr>
            <a:r>
              <a:rPr dirty="0" sz="3950">
                <a:solidFill>
                  <a:srgbClr val="387B0C"/>
                </a:solidFill>
                <a:latin typeface="Verdana"/>
                <a:cs typeface="Verdana"/>
              </a:rPr>
              <a:t>Menor</a:t>
            </a:r>
            <a:r>
              <a:rPr dirty="0" sz="3950" spc="-210">
                <a:solidFill>
                  <a:srgbClr val="387B0C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387B0C"/>
                </a:solidFill>
                <a:latin typeface="Verdana"/>
                <a:cs typeface="Verdana"/>
              </a:rPr>
              <a:t>costo:</a:t>
            </a:r>
            <a:endParaRPr sz="3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3950">
              <a:latin typeface="Verdana"/>
              <a:cs typeface="Verdana"/>
            </a:endParaRPr>
          </a:p>
          <a:p>
            <a:pPr algn="ctr" marL="527685" marR="5080" indent="-1905">
              <a:lnSpc>
                <a:spcPct val="100200"/>
              </a:lnSpc>
            </a:pPr>
            <a:r>
              <a:rPr dirty="0" sz="3950">
                <a:solidFill>
                  <a:srgbClr val="387B0C"/>
                </a:solidFill>
                <a:latin typeface="Verdana"/>
                <a:cs typeface="Verdana"/>
              </a:rPr>
              <a:t>Condiciones</a:t>
            </a:r>
            <a:r>
              <a:rPr dirty="0" sz="3950" spc="155">
                <a:solidFill>
                  <a:srgbClr val="387B0C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387B0C"/>
                </a:solidFill>
                <a:latin typeface="Verdana"/>
                <a:cs typeface="Verdana"/>
              </a:rPr>
              <a:t>geológicas, topográficas,</a:t>
            </a:r>
            <a:r>
              <a:rPr dirty="0" sz="3950" spc="-320">
                <a:solidFill>
                  <a:srgbClr val="387B0C"/>
                </a:solidFill>
                <a:latin typeface="Verdana"/>
                <a:cs typeface="Verdana"/>
              </a:rPr>
              <a:t> </a:t>
            </a:r>
            <a:r>
              <a:rPr dirty="0" sz="3950" spc="-35">
                <a:solidFill>
                  <a:srgbClr val="387B0C"/>
                </a:solidFill>
                <a:latin typeface="Verdana"/>
                <a:cs typeface="Verdana"/>
              </a:rPr>
              <a:t>hidrológicas</a:t>
            </a:r>
            <a:r>
              <a:rPr dirty="0" sz="3950" spc="-280">
                <a:solidFill>
                  <a:srgbClr val="387B0C"/>
                </a:solidFill>
                <a:latin typeface="Verdana"/>
                <a:cs typeface="Verdana"/>
              </a:rPr>
              <a:t> </a:t>
            </a:r>
            <a:r>
              <a:rPr dirty="0" sz="3950" spc="-50">
                <a:solidFill>
                  <a:srgbClr val="387B0C"/>
                </a:solidFill>
                <a:latin typeface="Verdana"/>
                <a:cs typeface="Verdana"/>
              </a:rPr>
              <a:t>y </a:t>
            </a:r>
            <a:r>
              <a:rPr dirty="0" sz="3950" spc="215">
                <a:solidFill>
                  <a:srgbClr val="387B0C"/>
                </a:solidFill>
                <a:latin typeface="Verdana"/>
                <a:cs typeface="Verdana"/>
              </a:rPr>
              <a:t>de</a:t>
            </a:r>
            <a:r>
              <a:rPr dirty="0" sz="3950" spc="-275">
                <a:solidFill>
                  <a:srgbClr val="387B0C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387B0C"/>
                </a:solidFill>
                <a:latin typeface="Verdana"/>
                <a:cs typeface="Verdana"/>
              </a:rPr>
              <a:t>drenaje</a:t>
            </a:r>
            <a:r>
              <a:rPr dirty="0" sz="3950" spc="-10">
                <a:solidFill>
                  <a:srgbClr val="FFFF00"/>
                </a:solidFill>
                <a:latin typeface="Verdana"/>
                <a:cs typeface="Verdana"/>
              </a:rPr>
              <a:t>.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2469" y="2119032"/>
            <a:ext cx="6649250" cy="53190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6366" y="171720"/>
            <a:ext cx="4652645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-195">
                <a:solidFill>
                  <a:srgbClr val="FFFF00"/>
                </a:solidFill>
              </a:rPr>
              <a:t>TRAZADO</a:t>
            </a:r>
            <a:r>
              <a:rPr dirty="0" sz="3950" spc="-60">
                <a:solidFill>
                  <a:srgbClr val="FFFF00"/>
                </a:solidFill>
              </a:rPr>
              <a:t> </a:t>
            </a:r>
            <a:r>
              <a:rPr dirty="0" sz="3950" spc="-320">
                <a:solidFill>
                  <a:srgbClr val="FFFF00"/>
                </a:solidFill>
              </a:rPr>
              <a:t>DE</a:t>
            </a:r>
            <a:r>
              <a:rPr dirty="0" sz="3950" spc="-10">
                <a:solidFill>
                  <a:srgbClr val="FFFF00"/>
                </a:solidFill>
              </a:rPr>
              <a:t> </a:t>
            </a:r>
            <a:r>
              <a:rPr dirty="0" sz="3950" spc="-425">
                <a:solidFill>
                  <a:srgbClr val="FFFF00"/>
                </a:solidFill>
              </a:rPr>
              <a:t>RUTAS</a:t>
            </a:r>
            <a:endParaRPr sz="3950"/>
          </a:p>
        </p:txBody>
      </p:sp>
      <p:sp>
        <p:nvSpPr>
          <p:cNvPr id="4" name="object 4" descr=""/>
          <p:cNvSpPr txBox="1"/>
          <p:nvPr/>
        </p:nvSpPr>
        <p:spPr>
          <a:xfrm>
            <a:off x="2172737" y="979372"/>
            <a:ext cx="7510145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spc="-45" b="1">
                <a:latin typeface="Tahoma"/>
                <a:cs typeface="Tahoma"/>
              </a:rPr>
              <a:t>Realizar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un</a:t>
            </a:r>
            <a:r>
              <a:rPr dirty="0" sz="1850" spc="-60" b="1">
                <a:latin typeface="Tahoma"/>
                <a:cs typeface="Tahoma"/>
              </a:rPr>
              <a:t> </a:t>
            </a:r>
            <a:r>
              <a:rPr dirty="0" sz="1850" spc="-25" b="1">
                <a:latin typeface="Tahoma"/>
                <a:cs typeface="Tahoma"/>
              </a:rPr>
              <a:t>estudio</a:t>
            </a:r>
            <a:r>
              <a:rPr dirty="0" sz="1850" spc="-55" b="1">
                <a:latin typeface="Tahoma"/>
                <a:cs typeface="Tahoma"/>
              </a:rPr>
              <a:t> </a:t>
            </a:r>
            <a:r>
              <a:rPr dirty="0" sz="1850" spc="75" b="1">
                <a:latin typeface="Tahoma"/>
                <a:cs typeface="Tahoma"/>
              </a:rPr>
              <a:t>de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las</a:t>
            </a:r>
            <a:r>
              <a:rPr dirty="0" sz="1850" spc="-55" b="1">
                <a:latin typeface="Tahoma"/>
                <a:cs typeface="Tahoma"/>
              </a:rPr>
              <a:t> </a:t>
            </a:r>
            <a:r>
              <a:rPr dirty="0" sz="1850" spc="-10" b="1">
                <a:latin typeface="Tahoma"/>
                <a:cs typeface="Tahoma"/>
              </a:rPr>
              <a:t>posibles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spc="-85" b="1">
                <a:latin typeface="Tahoma"/>
                <a:cs typeface="Tahoma"/>
              </a:rPr>
              <a:t>rutas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que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unan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spc="-20" b="1">
                <a:latin typeface="Tahoma"/>
                <a:cs typeface="Tahoma"/>
              </a:rPr>
              <a:t>los</a:t>
            </a:r>
            <a:r>
              <a:rPr dirty="0" sz="1850" spc="-60" b="1">
                <a:latin typeface="Tahoma"/>
                <a:cs typeface="Tahoma"/>
              </a:rPr>
              <a:t> </a:t>
            </a:r>
            <a:r>
              <a:rPr dirty="0" sz="1850" spc="-35" b="1">
                <a:latin typeface="Tahoma"/>
                <a:cs typeface="Tahoma"/>
              </a:rPr>
              <a:t>puntos</a:t>
            </a:r>
            <a:r>
              <a:rPr dirty="0" sz="1850" spc="-40" b="1">
                <a:latin typeface="Tahoma"/>
                <a:cs typeface="Tahoma"/>
              </a:rPr>
              <a:t> </a:t>
            </a:r>
            <a:r>
              <a:rPr dirty="0" sz="1850" spc="110" b="1">
                <a:latin typeface="Tahoma"/>
                <a:cs typeface="Tahoma"/>
              </a:rPr>
              <a:t>A</a:t>
            </a:r>
            <a:r>
              <a:rPr dirty="0" sz="1850" spc="-65" b="1">
                <a:latin typeface="Tahoma"/>
                <a:cs typeface="Tahoma"/>
              </a:rPr>
              <a:t> </a:t>
            </a:r>
            <a:r>
              <a:rPr dirty="0" sz="1850" spc="-50" b="1">
                <a:latin typeface="Tahoma"/>
                <a:cs typeface="Tahoma"/>
              </a:rPr>
              <a:t>y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172737" y="1206552"/>
            <a:ext cx="7512050" cy="3111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850" b="1">
                <a:latin typeface="Tahoma"/>
                <a:cs typeface="Tahoma"/>
              </a:rPr>
              <a:t>B,</a:t>
            </a:r>
            <a:r>
              <a:rPr dirty="0" sz="1850" spc="20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las</a:t>
            </a:r>
            <a:r>
              <a:rPr dirty="0" sz="1850" spc="204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curvas</a:t>
            </a:r>
            <a:r>
              <a:rPr dirty="0" sz="1850" spc="200" b="1">
                <a:latin typeface="Tahoma"/>
                <a:cs typeface="Tahoma"/>
              </a:rPr>
              <a:t> </a:t>
            </a:r>
            <a:r>
              <a:rPr dirty="0" sz="1850" spc="-10" b="1">
                <a:latin typeface="Tahoma"/>
                <a:cs typeface="Tahoma"/>
              </a:rPr>
              <a:t>presentan</a:t>
            </a:r>
            <a:r>
              <a:rPr dirty="0" sz="1850" spc="204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una</a:t>
            </a:r>
            <a:r>
              <a:rPr dirty="0" sz="1850" spc="185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equidistancia</a:t>
            </a:r>
            <a:r>
              <a:rPr dirty="0" sz="1850" spc="204" b="1">
                <a:latin typeface="Tahoma"/>
                <a:cs typeface="Tahoma"/>
              </a:rPr>
              <a:t> </a:t>
            </a:r>
            <a:r>
              <a:rPr dirty="0" sz="1850" spc="75" b="1">
                <a:latin typeface="Tahoma"/>
                <a:cs typeface="Tahoma"/>
              </a:rPr>
              <a:t>de</a:t>
            </a:r>
            <a:r>
              <a:rPr dirty="0" sz="1850" spc="200" b="1">
                <a:latin typeface="Tahoma"/>
                <a:cs typeface="Tahoma"/>
              </a:rPr>
              <a:t> </a:t>
            </a:r>
            <a:r>
              <a:rPr dirty="0" sz="1850" spc="-10" b="1">
                <a:latin typeface="Tahoma"/>
                <a:cs typeface="Tahoma"/>
              </a:rPr>
              <a:t>50m,</a:t>
            </a:r>
            <a:r>
              <a:rPr dirty="0" sz="1850" spc="204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la</a:t>
            </a:r>
            <a:r>
              <a:rPr dirty="0" sz="1850" spc="185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vía</a:t>
            </a:r>
            <a:r>
              <a:rPr dirty="0" sz="1850" spc="204" b="1">
                <a:latin typeface="Tahoma"/>
                <a:cs typeface="Tahoma"/>
              </a:rPr>
              <a:t> </a:t>
            </a:r>
            <a:r>
              <a:rPr dirty="0" sz="1850" spc="-20" b="1">
                <a:latin typeface="Tahoma"/>
                <a:cs typeface="Tahoma"/>
              </a:rPr>
              <a:t>será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72737" y="1406180"/>
            <a:ext cx="6038215" cy="444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b="1">
                <a:latin typeface="Tahoma"/>
                <a:cs typeface="Tahoma"/>
              </a:rPr>
              <a:t>pavimentada</a:t>
            </a:r>
            <a:r>
              <a:rPr dirty="0" sz="1850" spc="75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en</a:t>
            </a:r>
            <a:r>
              <a:rPr dirty="0" sz="1850" spc="60" b="1">
                <a:latin typeface="Tahoma"/>
                <a:cs typeface="Tahoma"/>
              </a:rPr>
              <a:t> </a:t>
            </a:r>
            <a:r>
              <a:rPr dirty="0" sz="1850" b="1">
                <a:latin typeface="Tahoma"/>
                <a:cs typeface="Tahoma"/>
              </a:rPr>
              <a:t>concreto</a:t>
            </a:r>
            <a:r>
              <a:rPr dirty="0" sz="1850" spc="10" b="1">
                <a:latin typeface="Tahoma"/>
                <a:cs typeface="Tahoma"/>
              </a:rPr>
              <a:t> </a:t>
            </a:r>
            <a:r>
              <a:rPr dirty="0" sz="1850" spc="-185" b="1">
                <a:latin typeface="Tahoma"/>
                <a:cs typeface="Tahoma"/>
              </a:rPr>
              <a:t>PENDIENTE</a:t>
            </a:r>
            <a:r>
              <a:rPr dirty="0" sz="1850" spc="80" b="1">
                <a:latin typeface="Tahoma"/>
                <a:cs typeface="Tahoma"/>
              </a:rPr>
              <a:t> </a:t>
            </a:r>
            <a:r>
              <a:rPr dirty="0" sz="1850" spc="-135" b="1">
                <a:latin typeface="Tahoma"/>
                <a:cs typeface="Tahoma"/>
              </a:rPr>
              <a:t>SUGERIDA</a:t>
            </a:r>
            <a:r>
              <a:rPr dirty="0" sz="1850" spc="55" b="1">
                <a:latin typeface="Tahoma"/>
                <a:cs typeface="Tahoma"/>
              </a:rPr>
              <a:t> </a:t>
            </a:r>
            <a:r>
              <a:rPr dirty="0" sz="1850" spc="-310" b="1">
                <a:latin typeface="Tahoma"/>
                <a:cs typeface="Tahoma"/>
              </a:rPr>
              <a:t>4%</a:t>
            </a:r>
            <a:r>
              <a:rPr dirty="0" sz="2750" spc="-310" b="1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9736" y="1561261"/>
            <a:ext cx="6916721" cy="55192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1916" y="473522"/>
            <a:ext cx="7167245" cy="830580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195"/>
              </a:spcBef>
              <a:tabLst>
                <a:tab pos="595630" algn="l"/>
                <a:tab pos="2272030" algn="l"/>
                <a:tab pos="2905760" algn="l"/>
                <a:tab pos="4260215" algn="l"/>
                <a:tab pos="6717665" algn="l"/>
              </a:tabLst>
            </a:pPr>
            <a:r>
              <a:rPr dirty="0" sz="2650" spc="-25">
                <a:solidFill>
                  <a:srgbClr val="000000"/>
                </a:solidFill>
              </a:rPr>
              <a:t>Se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elaboran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25">
                <a:solidFill>
                  <a:srgbClr val="000000"/>
                </a:solidFill>
              </a:rPr>
              <a:t>los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perfiles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longitudinales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60">
                <a:solidFill>
                  <a:srgbClr val="000000"/>
                </a:solidFill>
              </a:rPr>
              <a:t>de </a:t>
            </a:r>
            <a:r>
              <a:rPr dirty="0" sz="2650" spc="150">
                <a:solidFill>
                  <a:srgbClr val="000000"/>
                </a:solidFill>
              </a:rPr>
              <a:t>cada</a:t>
            </a:r>
            <a:r>
              <a:rPr dirty="0" sz="2650" spc="-85">
                <a:solidFill>
                  <a:srgbClr val="000000"/>
                </a:solidFill>
              </a:rPr>
              <a:t> </a:t>
            </a:r>
            <a:r>
              <a:rPr dirty="0" sz="2650">
                <a:solidFill>
                  <a:srgbClr val="000000"/>
                </a:solidFill>
              </a:rPr>
              <a:t>una</a:t>
            </a:r>
            <a:r>
              <a:rPr dirty="0" sz="2650" spc="-65">
                <a:solidFill>
                  <a:srgbClr val="000000"/>
                </a:solidFill>
              </a:rPr>
              <a:t> </a:t>
            </a:r>
            <a:r>
              <a:rPr dirty="0" sz="2650" spc="70">
                <a:solidFill>
                  <a:srgbClr val="000000"/>
                </a:solidFill>
              </a:rPr>
              <a:t>de</a:t>
            </a:r>
            <a:r>
              <a:rPr dirty="0" sz="2650" spc="-60">
                <a:solidFill>
                  <a:srgbClr val="000000"/>
                </a:solidFill>
              </a:rPr>
              <a:t> </a:t>
            </a:r>
            <a:r>
              <a:rPr dirty="0" sz="2650" spc="-45">
                <a:solidFill>
                  <a:srgbClr val="000000"/>
                </a:solidFill>
              </a:rPr>
              <a:t>las</a:t>
            </a:r>
            <a:r>
              <a:rPr dirty="0" sz="2650" spc="-85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rutas.</a:t>
            </a:r>
            <a:endParaRPr sz="265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656" y="631994"/>
            <a:ext cx="7465695" cy="830580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294005" marR="5080" indent="-281940">
              <a:lnSpc>
                <a:spcPts val="3170"/>
              </a:lnSpc>
              <a:spcBef>
                <a:spcPts val="195"/>
              </a:spcBef>
              <a:tabLst>
                <a:tab pos="652780" algn="l"/>
                <a:tab pos="2389505" algn="l"/>
                <a:tab pos="3083560" algn="l"/>
                <a:tab pos="4498340" algn="l"/>
                <a:tab pos="7016115" algn="l"/>
              </a:tabLst>
            </a:pPr>
            <a:r>
              <a:rPr dirty="0" sz="2650" spc="-25">
                <a:solidFill>
                  <a:srgbClr val="000000"/>
                </a:solidFill>
              </a:rPr>
              <a:t>Se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elaboran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25">
                <a:solidFill>
                  <a:srgbClr val="000000"/>
                </a:solidFill>
              </a:rPr>
              <a:t>los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perfiles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-10">
                <a:solidFill>
                  <a:srgbClr val="000000"/>
                </a:solidFill>
              </a:rPr>
              <a:t>longitudinales</a:t>
            </a:r>
            <a:r>
              <a:rPr dirty="0" sz="2650">
                <a:solidFill>
                  <a:srgbClr val="000000"/>
                </a:solidFill>
              </a:rPr>
              <a:t>	</a:t>
            </a:r>
            <a:r>
              <a:rPr dirty="0" sz="2650" spc="60">
                <a:solidFill>
                  <a:srgbClr val="000000"/>
                </a:solidFill>
              </a:rPr>
              <a:t>de </a:t>
            </a:r>
            <a:r>
              <a:rPr dirty="0" sz="2650" spc="150">
                <a:solidFill>
                  <a:srgbClr val="000000"/>
                </a:solidFill>
              </a:rPr>
              <a:t>cada</a:t>
            </a:r>
            <a:r>
              <a:rPr dirty="0" sz="2650" spc="-85">
                <a:solidFill>
                  <a:srgbClr val="000000"/>
                </a:solidFill>
              </a:rPr>
              <a:t> </a:t>
            </a:r>
            <a:r>
              <a:rPr dirty="0" sz="2650">
                <a:solidFill>
                  <a:srgbClr val="000000"/>
                </a:solidFill>
              </a:rPr>
              <a:t>una</a:t>
            </a:r>
            <a:r>
              <a:rPr dirty="0" sz="2650" spc="-65">
                <a:solidFill>
                  <a:srgbClr val="000000"/>
                </a:solidFill>
              </a:rPr>
              <a:t> </a:t>
            </a:r>
            <a:r>
              <a:rPr dirty="0" sz="2650" spc="70">
                <a:solidFill>
                  <a:srgbClr val="000000"/>
                </a:solidFill>
              </a:rPr>
              <a:t>de</a:t>
            </a:r>
            <a:r>
              <a:rPr dirty="0" sz="2650" spc="-60">
                <a:solidFill>
                  <a:srgbClr val="000000"/>
                </a:solidFill>
              </a:rPr>
              <a:t> </a:t>
            </a:r>
            <a:r>
              <a:rPr dirty="0" sz="2650" spc="-45">
                <a:solidFill>
                  <a:srgbClr val="000000"/>
                </a:solidFill>
              </a:rPr>
              <a:t>las</a:t>
            </a:r>
            <a:r>
              <a:rPr dirty="0" sz="2650" spc="-85">
                <a:solidFill>
                  <a:srgbClr val="000000"/>
                </a:solidFill>
              </a:rPr>
              <a:t> </a:t>
            </a:r>
            <a:r>
              <a:rPr dirty="0" sz="2650" spc="-10">
                <a:solidFill>
                  <a:srgbClr val="000000"/>
                </a:solidFill>
              </a:rPr>
              <a:t>rutas.</a:t>
            </a:r>
            <a:endParaRPr sz="26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924" y="2013242"/>
            <a:ext cx="6967205" cy="512246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2144267"/>
            <a:ext cx="7375542" cy="49118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4940" rIns="0" bIns="0" rtlCol="0" vert="horz">
            <a:spAutoFit/>
          </a:bodyPr>
          <a:lstStyle/>
          <a:p>
            <a:pPr marL="1293495">
              <a:lnSpc>
                <a:spcPct val="100000"/>
              </a:lnSpc>
              <a:spcBef>
                <a:spcPts val="110"/>
              </a:spcBef>
            </a:pPr>
            <a:r>
              <a:rPr dirty="0" sz="3950" spc="-525">
                <a:solidFill>
                  <a:srgbClr val="000000"/>
                </a:solidFill>
              </a:rPr>
              <a:t>PERFIL</a:t>
            </a:r>
            <a:r>
              <a:rPr dirty="0" sz="3950" spc="-40">
                <a:solidFill>
                  <a:srgbClr val="000000"/>
                </a:solidFill>
              </a:rPr>
              <a:t> </a:t>
            </a:r>
            <a:r>
              <a:rPr dirty="0" sz="3950" spc="-290">
                <a:solidFill>
                  <a:srgbClr val="000000"/>
                </a:solidFill>
              </a:rPr>
              <a:t>LONGITUDINAL</a:t>
            </a:r>
            <a:r>
              <a:rPr dirty="0" sz="3950" spc="10">
                <a:solidFill>
                  <a:srgbClr val="000000"/>
                </a:solidFill>
              </a:rPr>
              <a:t> </a:t>
            </a:r>
            <a:r>
              <a:rPr dirty="0" sz="3950" spc="-320">
                <a:solidFill>
                  <a:srgbClr val="000000"/>
                </a:solidFill>
              </a:rPr>
              <a:t>DE</a:t>
            </a:r>
            <a:r>
              <a:rPr dirty="0" sz="3950" spc="-30">
                <a:solidFill>
                  <a:srgbClr val="000000"/>
                </a:solidFill>
              </a:rPr>
              <a:t> </a:t>
            </a:r>
            <a:r>
              <a:rPr dirty="0" sz="3950" spc="-415">
                <a:solidFill>
                  <a:srgbClr val="000000"/>
                </a:solidFill>
              </a:rPr>
              <a:t>RUTAS</a:t>
            </a:r>
            <a:endParaRPr sz="39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429005" y="316229"/>
          <a:ext cx="4200525" cy="4045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490"/>
                <a:gridCol w="711199"/>
                <a:gridCol w="535939"/>
                <a:gridCol w="662305"/>
                <a:gridCol w="1198880"/>
              </a:tblGrid>
              <a:tr h="321310">
                <a:tc gridSpan="5">
                  <a:txBody>
                    <a:bodyPr/>
                    <a:lstStyle/>
                    <a:p>
                      <a:pPr algn="ctr">
                        <a:lnSpc>
                          <a:spcPts val="2195"/>
                        </a:lnSpc>
                        <a:spcBef>
                          <a:spcPts val="235"/>
                        </a:spcBef>
                      </a:pPr>
                      <a:r>
                        <a:rPr dirty="0" sz="1850" spc="-130">
                          <a:latin typeface="Verdana"/>
                          <a:cs typeface="Verdana"/>
                        </a:rPr>
                        <a:t>RUTA </a:t>
                      </a:r>
                      <a:r>
                        <a:rPr dirty="0" sz="1850" spc="-50">
                          <a:latin typeface="Verdana"/>
                          <a:cs typeface="Verdana"/>
                        </a:rPr>
                        <a:t>1</a:t>
                      </a:r>
                      <a:endParaRPr sz="1850">
                        <a:latin typeface="Verdana"/>
                        <a:cs typeface="Verdana"/>
                      </a:endParaRPr>
                    </a:p>
                  </a:txBody>
                  <a:tcPr marL="0" marR="0" marB="0" marT="2984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2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45">
                          <a:latin typeface="Verdana"/>
                          <a:cs typeface="Verdana"/>
                        </a:rPr>
                        <a:t>Aa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35"/>
                        </a:lnSpc>
                        <a:spcBef>
                          <a:spcPts val="70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275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890">
                        <a:lnSpc>
                          <a:spcPts val="1380"/>
                        </a:lnSpc>
                      </a:pP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889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2540">
                        <a:lnSpc>
                          <a:spcPts val="1390"/>
                        </a:lnSpc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175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390"/>
                        </a:lnSpc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5080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52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175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5,1%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18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28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9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60">
                          <a:latin typeface="Verdana"/>
                          <a:cs typeface="Verdana"/>
                        </a:rPr>
                        <a:t>ab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40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35"/>
                        </a:lnSpc>
                        <a:spcBef>
                          <a:spcPts val="60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290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275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890">
                        <a:lnSpc>
                          <a:spcPts val="1395"/>
                        </a:lnSpc>
                      </a:pP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62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3810">
                        <a:lnSpc>
                          <a:spcPts val="1400"/>
                        </a:lnSpc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400"/>
                        </a:lnSpc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5080">
                        <a:lnSpc>
                          <a:spcPts val="1400"/>
                        </a:lnSpc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1600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0,9%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9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206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1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400"/>
                        </a:lnSpc>
                        <a:spcBef>
                          <a:spcPts val="16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1600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09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0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101590" y="316229"/>
          <a:ext cx="4182110" cy="4035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3775"/>
                <a:gridCol w="711835"/>
                <a:gridCol w="533400"/>
                <a:gridCol w="661669"/>
                <a:gridCol w="1191895"/>
              </a:tblGrid>
              <a:tr h="255904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1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85">
                          <a:latin typeface="Verdana"/>
                          <a:cs typeface="Verdana"/>
                        </a:rPr>
                        <a:t>bc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62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35"/>
                        </a:lnSpc>
                        <a:spcBef>
                          <a:spcPts val="730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240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290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890">
                        <a:lnSpc>
                          <a:spcPts val="1380"/>
                        </a:lnSpc>
                      </a:pP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271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4445">
                        <a:lnSpc>
                          <a:spcPts val="1390"/>
                        </a:lnSpc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90"/>
                        </a:lnSpc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5080">
                        <a:lnSpc>
                          <a:spcPts val="1390"/>
                        </a:lnSpc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52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">
                        <a:lnSpc>
                          <a:spcPts val="1390"/>
                        </a:lnSpc>
                        <a:spcBef>
                          <a:spcPts val="52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1,6%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Negativo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62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2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cB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66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40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35"/>
                        </a:lnSpc>
                        <a:spcBef>
                          <a:spcPts val="730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250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240</a:t>
                      </a:r>
                      <a:endParaRPr sz="1200">
                        <a:latin typeface="Verdana"/>
                        <a:cs typeface="Verdana"/>
                      </a:endParaRPr>
                    </a:p>
                    <a:p>
                      <a:pPr marL="8890">
                        <a:lnSpc>
                          <a:spcPts val="1395"/>
                        </a:lnSpc>
                      </a:pP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271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5080">
                        <a:lnSpc>
                          <a:spcPts val="1400"/>
                        </a:lnSpc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400"/>
                        </a:lnSpc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5080">
                        <a:lnSpc>
                          <a:spcPts val="1400"/>
                        </a:lnSpc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990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5904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1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1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1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0,5%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1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54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62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874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29005" y="4513326"/>
          <a:ext cx="5283835" cy="296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650"/>
                <a:gridCol w="899160"/>
                <a:gridCol w="678180"/>
                <a:gridCol w="836930"/>
                <a:gridCol w="1516379"/>
              </a:tblGrid>
              <a:tr h="194945">
                <a:tc gridSpan="5"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  <a:spcBef>
                          <a:spcPts val="45"/>
                        </a:spcBef>
                      </a:pPr>
                      <a:r>
                        <a:rPr dirty="0" sz="1200" spc="-65">
                          <a:latin typeface="Verdana"/>
                          <a:cs typeface="Verdana"/>
                        </a:rPr>
                        <a:t>LONGITUD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70">
                          <a:latin typeface="Verdana"/>
                          <a:cs typeface="Verdana"/>
                        </a:rPr>
                        <a:t>RESISTENTE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(ida</a:t>
                      </a:r>
                      <a:r>
                        <a:rPr dirty="0" sz="1200" spc="-1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45">
                          <a:latin typeface="Verdana"/>
                          <a:cs typeface="Verdana"/>
                        </a:rPr>
                        <a:t>A-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B)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10200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155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400"/>
                        </a:lnSpc>
                        <a:spcBef>
                          <a:spcPts val="1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45">
                          <a:latin typeface="Verdana"/>
                          <a:cs typeface="Verdana"/>
                        </a:rPr>
                        <a:t>Sumatoria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200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1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40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19000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5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 gridSpan="5"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125">
                          <a:latin typeface="Verdana"/>
                          <a:cs typeface="Verdana"/>
                        </a:rPr>
                        <a:t>DESNIVELES</a:t>
                      </a:r>
                      <a:r>
                        <a:rPr dirty="0" sz="12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CONTRAPENDIENTE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(regreso</a:t>
                      </a:r>
                      <a:r>
                        <a:rPr dirty="0" sz="1200" spc="-3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B-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A)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 gridSpan="4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CONTRAP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 gridSpan="4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65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EXCESO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09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390"/>
                        </a:lnSpc>
                        <a:spcBef>
                          <a:spcPts val="16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37,4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095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 gridSpan="4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14045,6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2100" y="4849986"/>
            <a:ext cx="3451134" cy="220940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349757" y="316229"/>
          <a:ext cx="4208145" cy="3796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290"/>
                <a:gridCol w="1049020"/>
                <a:gridCol w="564514"/>
                <a:gridCol w="616585"/>
                <a:gridCol w="840739"/>
              </a:tblGrid>
              <a:tr h="35052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950" spc="-155">
                          <a:latin typeface="Verdana"/>
                          <a:cs typeface="Verdana"/>
                        </a:rPr>
                        <a:t>RUTA</a:t>
                      </a:r>
                      <a:r>
                        <a:rPr dirty="0" sz="195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50" spc="-50"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4000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45">
                          <a:latin typeface="Verdana"/>
                          <a:cs typeface="Verdana"/>
                        </a:rPr>
                        <a:t>Ad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180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100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80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80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3,3%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31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93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40">
                          <a:latin typeface="Verdana"/>
                          <a:cs typeface="Verdana"/>
                        </a:rPr>
                        <a:t>de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170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180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985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22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5100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7804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22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22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0,2%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22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Negativo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29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32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5100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12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816345" y="316229"/>
          <a:ext cx="4005579" cy="372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6950"/>
                <a:gridCol w="998219"/>
                <a:gridCol w="536575"/>
                <a:gridCol w="585469"/>
                <a:gridCol w="798829"/>
              </a:tblGrid>
              <a:tr h="261620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ef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210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270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1500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2,7%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68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1500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fB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250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210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35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1800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2,2%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68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1800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408682" y="4277105"/>
          <a:ext cx="5238115" cy="324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910"/>
                <a:gridCol w="1310640"/>
                <a:gridCol w="705485"/>
                <a:gridCol w="770889"/>
                <a:gridCol w="1048385"/>
              </a:tblGrid>
              <a:tr h="258445">
                <a:tc grid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540"/>
                        </a:spcBef>
                      </a:pPr>
                      <a:r>
                        <a:rPr dirty="0" sz="1200" spc="-65">
                          <a:latin typeface="Verdana"/>
                          <a:cs typeface="Verdana"/>
                        </a:rPr>
                        <a:t>LONGITUD</a:t>
                      </a:r>
                      <a:r>
                        <a:rPr dirty="0" sz="12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RESISTENTE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85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10800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45">
                          <a:latin typeface="Verdana"/>
                          <a:cs typeface="Verdana"/>
                        </a:rPr>
                        <a:t>Sumatoria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160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17840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0350">
                <a:tc gridSpan="5"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550"/>
                        </a:spcBef>
                      </a:pPr>
                      <a:r>
                        <a:rPr dirty="0" sz="1200" spc="-125">
                          <a:latin typeface="Verdana"/>
                          <a:cs typeface="Verdana"/>
                        </a:rPr>
                        <a:t>DESNIVELES</a:t>
                      </a:r>
                      <a:r>
                        <a:rPr dirty="0" sz="12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CONTRAPENDIENTE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6985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 gridSpan="4"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CONTRAP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 gridSpan="4"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EXCESO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 gridSpan="4"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400"/>
                        </a:lnSpc>
                        <a:spcBef>
                          <a:spcPts val="440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11240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587502" y="107442"/>
          <a:ext cx="3653154" cy="3888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25"/>
                <a:gridCol w="835025"/>
                <a:gridCol w="324485"/>
                <a:gridCol w="531494"/>
                <a:gridCol w="1035684"/>
              </a:tblGrid>
              <a:tr h="33655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1950" spc="-155">
                          <a:latin typeface="Verdana"/>
                          <a:cs typeface="Verdana"/>
                        </a:rPr>
                        <a:t>RUTA</a:t>
                      </a:r>
                      <a:r>
                        <a:rPr dirty="0" sz="195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950" spc="-50">
                          <a:latin typeface="Verdana"/>
                          <a:cs typeface="Verdana"/>
                        </a:rPr>
                        <a:t>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B="0" marT="2666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4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35">
                          <a:latin typeface="Verdana"/>
                          <a:cs typeface="Verdana"/>
                        </a:rPr>
                        <a:t>Ag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2384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120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100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827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20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2600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20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0,8%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24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2600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07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gh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08279"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2384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110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120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83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390"/>
                        </a:lnSpc>
                        <a:spcBef>
                          <a:spcPts val="15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96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10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9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3175">
                        <a:lnSpc>
                          <a:spcPts val="1390"/>
                        </a:lnSpc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4445">
                        <a:lnSpc>
                          <a:spcPts val="1390"/>
                        </a:lnSpc>
                      </a:pP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20">
                          <a:latin typeface="Verdana"/>
                          <a:cs typeface="Verdana"/>
                        </a:rPr>
                        <a:t>0,3%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390"/>
                        </a:lnSpc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Negativo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1333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20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400"/>
                        </a:lnSpc>
                        <a:spcBef>
                          <a:spcPts val="24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3400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5180838" y="316229"/>
          <a:ext cx="4369435" cy="3719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8555"/>
                <a:gridCol w="1137284"/>
                <a:gridCol w="440689"/>
                <a:gridCol w="723900"/>
                <a:gridCol w="839470"/>
              </a:tblGrid>
              <a:tr h="261620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hi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165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110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55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1300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55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4,2%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68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1300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869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5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10160">
                        <a:lnSpc>
                          <a:spcPts val="1400"/>
                        </a:lnSpc>
                        <a:spcBef>
                          <a:spcPts val="575"/>
                        </a:spcBef>
                      </a:pPr>
                      <a:r>
                        <a:rPr dirty="0" sz="1200" spc="-55">
                          <a:latin typeface="Verdana"/>
                          <a:cs typeface="Verdana"/>
                        </a:rPr>
                        <a:t>Tramo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fB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Desnivel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95">
                          <a:latin typeface="Verdana"/>
                          <a:cs typeface="Verdana"/>
                        </a:rPr>
                        <a:t>250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50">
                          <a:latin typeface="Verdana"/>
                          <a:cs typeface="Verdana"/>
                        </a:rPr>
                        <a:t>-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165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1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85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50">
                          <a:latin typeface="Verdana"/>
                          <a:cs typeface="Verdana"/>
                        </a:rPr>
                        <a:t>m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58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1000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429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61620"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85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905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8,5%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10160">
                        <a:lnSpc>
                          <a:spcPts val="1390"/>
                        </a:lnSpc>
                        <a:spcBef>
                          <a:spcPts val="57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Positivo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730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76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080">
                        <a:lnSpc>
                          <a:spcPts val="1400"/>
                        </a:lnSpc>
                        <a:spcBef>
                          <a:spcPts val="680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1000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8636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855470" y="4277105"/>
          <a:ext cx="6504940" cy="3084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5610"/>
                <a:gridCol w="1705610"/>
                <a:gridCol w="660400"/>
                <a:gridCol w="1087120"/>
                <a:gridCol w="1257935"/>
              </a:tblGrid>
              <a:tr h="245110">
                <a:tc gridSpan="5"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  <a:spcBef>
                          <a:spcPts val="440"/>
                        </a:spcBef>
                      </a:pPr>
                      <a:r>
                        <a:rPr dirty="0" sz="1200" spc="-65">
                          <a:latin typeface="Verdana"/>
                          <a:cs typeface="Verdana"/>
                        </a:rPr>
                        <a:t>LONGITUD</a:t>
                      </a:r>
                      <a:r>
                        <a:rPr dirty="0" sz="1200" spc="-6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RESISTENTE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588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345"/>
                        </a:spcBef>
                      </a:pP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175">
                        <a:lnSpc>
                          <a:spcPts val="1400"/>
                        </a:lnSpc>
                        <a:spcBef>
                          <a:spcPts val="345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8300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345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320">
                          <a:latin typeface="Verdana"/>
                          <a:cs typeface="Verdana"/>
                        </a:rPr>
                        <a:t>=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3810">
                        <a:lnSpc>
                          <a:spcPts val="1400"/>
                        </a:lnSpc>
                        <a:spcBef>
                          <a:spcPts val="345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44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381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45">
                          <a:latin typeface="Verdana"/>
                          <a:cs typeface="Verdana"/>
                        </a:rPr>
                        <a:t>Sumatoria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y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160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15340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46379">
                <a:tc gridSpan="5"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  <a:spcBef>
                          <a:spcPts val="455"/>
                        </a:spcBef>
                      </a:pPr>
                      <a:r>
                        <a:rPr dirty="0" sz="1200" spc="-125">
                          <a:latin typeface="Verdana"/>
                          <a:cs typeface="Verdana"/>
                        </a:rPr>
                        <a:t>DESNIVELES</a:t>
                      </a:r>
                      <a:r>
                        <a:rPr dirty="0" sz="1200" spc="-5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CONTRAPENDIENTE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5778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4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 gridSpan="4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7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25">
                          <a:latin typeface="Verdana"/>
                          <a:cs typeface="Verdana"/>
                        </a:rPr>
                        <a:t>EL</a:t>
                      </a:r>
                      <a:r>
                        <a:rPr dirty="0" sz="1200" spc="-4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CONTRAP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445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4315">
                <a:tc gridSpan="4">
                  <a:txBody>
                    <a:bodyPr/>
                    <a:lstStyle/>
                    <a:p>
                      <a:pPr marL="889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110">
                          <a:latin typeface="Verdana"/>
                          <a:cs typeface="Verdana"/>
                        </a:rPr>
                        <a:t>DESNIVEL</a:t>
                      </a:r>
                      <a:r>
                        <a:rPr dirty="0" sz="1200" spc="-6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POR</a:t>
                      </a:r>
                      <a:r>
                        <a:rPr dirty="0" sz="1200" spc="-9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">
                          <a:latin typeface="Verdana"/>
                          <a:cs typeface="Verdana"/>
                        </a:rPr>
                        <a:t>EXCESO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390"/>
                        </a:lnSpc>
                        <a:spcBef>
                          <a:spcPts val="359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47,6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  <a:tr h="235585">
                <a:tc gridSpan="4">
                  <a:txBody>
                    <a:bodyPr/>
                    <a:lstStyle/>
                    <a:p>
                      <a:pPr marL="8890">
                        <a:lnSpc>
                          <a:spcPts val="1400"/>
                        </a:lnSpc>
                        <a:spcBef>
                          <a:spcPts val="359"/>
                        </a:spcBef>
                      </a:pPr>
                      <a:r>
                        <a:rPr dirty="0" sz="1200" spc="-20">
                          <a:latin typeface="Verdana"/>
                          <a:cs typeface="Verdana"/>
                        </a:rPr>
                        <a:t>Xo</a:t>
                      </a:r>
                      <a:r>
                        <a:rPr dirty="0" sz="1200" spc="-7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=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00">
                          <a:latin typeface="Verdana"/>
                          <a:cs typeface="Verdana"/>
                        </a:rPr>
                        <a:t>X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60">
                          <a:latin typeface="Verdana"/>
                          <a:cs typeface="Verdana"/>
                        </a:rPr>
                        <a:t>+</a:t>
                      </a:r>
                      <a:r>
                        <a:rPr dirty="0" sz="1200" spc="-8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k</a:t>
                      </a:r>
                      <a:r>
                        <a:rPr dirty="0" sz="1200" spc="-9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4">
                          <a:latin typeface="Verdana"/>
                          <a:cs typeface="Verdana"/>
                        </a:rPr>
                        <a:t>*</a:t>
                      </a:r>
                      <a:r>
                        <a:rPr dirty="0" sz="1200" spc="-110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50">
                          <a:latin typeface="Verdana"/>
                          <a:cs typeface="Verdana"/>
                        </a:rPr>
                        <a:t>Suma</a:t>
                      </a:r>
                      <a:r>
                        <a:rPr dirty="0" sz="1200" spc="-105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(y)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540">
                        <a:lnSpc>
                          <a:spcPts val="1400"/>
                        </a:lnSpc>
                        <a:spcBef>
                          <a:spcPts val="359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10834,4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2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10"/>
              </a:spcBef>
            </a:pPr>
            <a:r>
              <a:rPr dirty="0" sz="3950">
                <a:latin typeface="Arial"/>
                <a:cs typeface="Arial"/>
              </a:rPr>
              <a:t>TRAZADO</a:t>
            </a:r>
            <a:r>
              <a:rPr dirty="0" sz="3950" spc="-5">
                <a:latin typeface="Arial"/>
                <a:cs typeface="Arial"/>
              </a:rPr>
              <a:t> </a:t>
            </a:r>
            <a:r>
              <a:rPr dirty="0" sz="3950">
                <a:latin typeface="Arial"/>
                <a:cs typeface="Arial"/>
              </a:rPr>
              <a:t>DE</a:t>
            </a:r>
            <a:r>
              <a:rPr dirty="0" sz="3950" spc="-30">
                <a:latin typeface="Arial"/>
                <a:cs typeface="Arial"/>
              </a:rPr>
              <a:t> </a:t>
            </a:r>
            <a:r>
              <a:rPr dirty="0" sz="3950" spc="-10">
                <a:latin typeface="Arial"/>
                <a:cs typeface="Arial"/>
              </a:rPr>
              <a:t>RUTAS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0233" y="1828800"/>
            <a:ext cx="7120084" cy="538585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106351" y="1145507"/>
            <a:ext cx="174498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latin typeface="Arial"/>
                <a:cs typeface="Arial"/>
              </a:rPr>
              <a:t>Sentido</a:t>
            </a:r>
            <a:r>
              <a:rPr dirty="0" sz="1950" spc="5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de</a:t>
            </a:r>
            <a:r>
              <a:rPr dirty="0" sz="1950" spc="40" b="1">
                <a:latin typeface="Arial"/>
                <a:cs typeface="Arial"/>
              </a:rPr>
              <a:t> </a:t>
            </a:r>
            <a:r>
              <a:rPr dirty="0" sz="1950" spc="-25" b="1">
                <a:latin typeface="Arial"/>
                <a:cs typeface="Arial"/>
              </a:rPr>
              <a:t>ida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8610" y="114300"/>
            <a:ext cx="8319789" cy="3310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3701" y="3512410"/>
            <a:ext cx="6748145" cy="30403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 indent="-380365">
              <a:lnSpc>
                <a:spcPct val="99900"/>
              </a:lnSpc>
              <a:spcBef>
                <a:spcPts val="105"/>
              </a:spcBef>
            </a:pPr>
            <a:r>
              <a:rPr dirty="0" sz="6600" spc="-520">
                <a:solidFill>
                  <a:srgbClr val="A50021"/>
                </a:solidFill>
              </a:rPr>
              <a:t>DISEÑO </a:t>
            </a:r>
            <a:r>
              <a:rPr dirty="0" sz="6600" spc="-290">
                <a:solidFill>
                  <a:srgbClr val="A50021"/>
                </a:solidFill>
              </a:rPr>
              <a:t>GEOMÉTRICO</a:t>
            </a:r>
            <a:r>
              <a:rPr dirty="0" sz="6600" spc="-65">
                <a:solidFill>
                  <a:srgbClr val="A50021"/>
                </a:solidFill>
              </a:rPr>
              <a:t> </a:t>
            </a:r>
            <a:r>
              <a:rPr dirty="0" sz="6600" spc="-555">
                <a:solidFill>
                  <a:srgbClr val="A50021"/>
                </a:solidFill>
              </a:rPr>
              <a:t>DE </a:t>
            </a:r>
            <a:r>
              <a:rPr dirty="0" sz="6600" spc="-509">
                <a:solidFill>
                  <a:srgbClr val="A50021"/>
                </a:solidFill>
              </a:rPr>
              <a:t>CARRETERAS</a:t>
            </a:r>
            <a:endParaRPr sz="6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110"/>
              </a:spcBef>
            </a:pPr>
            <a:r>
              <a:rPr dirty="0" sz="3950">
                <a:latin typeface="Arial"/>
                <a:cs typeface="Arial"/>
              </a:rPr>
              <a:t>TRAZADO</a:t>
            </a:r>
            <a:r>
              <a:rPr dirty="0" sz="3950" spc="-5">
                <a:latin typeface="Arial"/>
                <a:cs typeface="Arial"/>
              </a:rPr>
              <a:t> </a:t>
            </a:r>
            <a:r>
              <a:rPr dirty="0" sz="3950">
                <a:latin typeface="Arial"/>
                <a:cs typeface="Arial"/>
              </a:rPr>
              <a:t>DE</a:t>
            </a:r>
            <a:r>
              <a:rPr dirty="0" sz="3950" spc="-30">
                <a:latin typeface="Arial"/>
                <a:cs typeface="Arial"/>
              </a:rPr>
              <a:t> </a:t>
            </a:r>
            <a:r>
              <a:rPr dirty="0" sz="3950" spc="-10">
                <a:latin typeface="Arial"/>
                <a:cs typeface="Arial"/>
              </a:rPr>
              <a:t>RUTAS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583" y="1769364"/>
            <a:ext cx="7251215" cy="518762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847280" y="1156190"/>
            <a:ext cx="230441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latin typeface="Arial"/>
                <a:cs typeface="Arial"/>
              </a:rPr>
              <a:t>Sentido</a:t>
            </a:r>
            <a:r>
              <a:rPr dirty="0" sz="1950" spc="5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de</a:t>
            </a:r>
            <a:r>
              <a:rPr dirty="0" sz="1950" spc="4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regreso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4788" y="1219200"/>
            <a:ext cx="6760463" cy="5847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3943" rIns="0" bIns="0" rtlCol="0" vert="horz">
            <a:spAutoFit/>
          </a:bodyPr>
          <a:lstStyle/>
          <a:p>
            <a:pPr marL="2561590">
              <a:lnSpc>
                <a:spcPct val="100000"/>
              </a:lnSpc>
              <a:spcBef>
                <a:spcPts val="110"/>
              </a:spcBef>
            </a:pPr>
            <a:r>
              <a:rPr dirty="0" sz="3950">
                <a:solidFill>
                  <a:srgbClr val="000000"/>
                </a:solidFill>
                <a:latin typeface="Arial"/>
                <a:cs typeface="Arial"/>
              </a:rPr>
              <a:t>TRAZADO</a:t>
            </a:r>
            <a:r>
              <a:rPr dirty="0" sz="3950" spc="-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95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dirty="0" sz="395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950" spc="-10">
                <a:solidFill>
                  <a:srgbClr val="000000"/>
                </a:solidFill>
                <a:latin typeface="Arial"/>
                <a:cs typeface="Arial"/>
              </a:rPr>
              <a:t>RUTAS</a:t>
            </a:r>
            <a:endParaRPr sz="3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79484" y="7319259"/>
            <a:ext cx="5044440" cy="294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Método</a:t>
            </a:r>
            <a:r>
              <a:rPr dirty="0" sz="1750" spc="-30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de</a:t>
            </a:r>
            <a:r>
              <a:rPr dirty="0" sz="1750" spc="-1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Bruce</a:t>
            </a:r>
            <a:r>
              <a:rPr dirty="0" sz="1750" spc="-3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(concepto</a:t>
            </a:r>
            <a:r>
              <a:rPr dirty="0" sz="1750" spc="-2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de</a:t>
            </a:r>
            <a:r>
              <a:rPr dirty="0" sz="1750" spc="-15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b="1">
                <a:solidFill>
                  <a:srgbClr val="FFFFCC"/>
                </a:solidFill>
                <a:latin typeface="Arial"/>
                <a:cs typeface="Arial"/>
              </a:rPr>
              <a:t>longitud</a:t>
            </a:r>
            <a:r>
              <a:rPr dirty="0" sz="1750" spc="-40" b="1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dirty="0" sz="1750" spc="-10" b="1">
                <a:solidFill>
                  <a:srgbClr val="FFFFCC"/>
                </a:solidFill>
                <a:latin typeface="Arial"/>
                <a:cs typeface="Arial"/>
              </a:rPr>
              <a:t>virtual)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8610" y="114300"/>
            <a:ext cx="8319789" cy="3310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2312" y="373380"/>
            <a:ext cx="8128000" cy="542925"/>
          </a:xfrm>
          <a:prstGeom prst="rect"/>
          <a:solidFill>
            <a:srgbClr val="FFFF00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pc="-254">
                <a:solidFill>
                  <a:srgbClr val="000000"/>
                </a:solidFill>
              </a:rPr>
              <a:t>DISEÑO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114">
                <a:solidFill>
                  <a:srgbClr val="000000"/>
                </a:solidFill>
              </a:rPr>
              <a:t>GEOMÉTRICO</a:t>
            </a:r>
            <a:r>
              <a:rPr dirty="0" spc="-100">
                <a:solidFill>
                  <a:srgbClr val="000000"/>
                </a:solidFill>
              </a:rPr>
              <a:t> </a:t>
            </a:r>
            <a:r>
              <a:rPr dirty="0" spc="-270">
                <a:solidFill>
                  <a:srgbClr val="000000"/>
                </a:solidFill>
              </a:rPr>
              <a:t>DE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225">
                <a:solidFill>
                  <a:srgbClr val="000000"/>
                </a:solidFill>
              </a:rPr>
              <a:t>CARRETERAS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73604" y="1970005"/>
            <a:ext cx="8508365" cy="123253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ctr" marL="12065" marR="5080">
              <a:lnSpc>
                <a:spcPts val="3170"/>
              </a:lnSpc>
              <a:spcBef>
                <a:spcPts val="190"/>
              </a:spcBef>
            </a:pPr>
            <a:r>
              <a:rPr dirty="0" sz="2650" spc="-225" b="1">
                <a:latin typeface="Tahoma"/>
                <a:cs typeface="Tahoma"/>
              </a:rPr>
              <a:t>El</a:t>
            </a:r>
            <a:r>
              <a:rPr dirty="0" sz="2650" spc="-40" b="1">
                <a:latin typeface="Tahoma"/>
                <a:cs typeface="Tahoma"/>
              </a:rPr>
              <a:t> </a:t>
            </a:r>
            <a:r>
              <a:rPr dirty="0" sz="2650" spc="-30" b="1">
                <a:latin typeface="Tahoma"/>
                <a:cs typeface="Tahoma"/>
              </a:rPr>
              <a:t>diseño</a:t>
            </a:r>
            <a:r>
              <a:rPr dirty="0" sz="2650" spc="-12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queda</a:t>
            </a:r>
            <a:r>
              <a:rPr dirty="0" sz="2650" spc="-40" b="1">
                <a:latin typeface="Tahoma"/>
                <a:cs typeface="Tahoma"/>
              </a:rPr>
              <a:t> </a:t>
            </a:r>
            <a:r>
              <a:rPr dirty="0" sz="2650" spc="-45" b="1">
                <a:latin typeface="Tahoma"/>
                <a:cs typeface="Tahoma"/>
              </a:rPr>
              <a:t>definido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spc="-35" b="1">
                <a:latin typeface="Tahoma"/>
                <a:cs typeface="Tahoma"/>
              </a:rPr>
              <a:t>por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el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spc="-45" b="1">
                <a:latin typeface="Tahoma"/>
                <a:cs typeface="Tahoma"/>
              </a:rPr>
              <a:t>trazado</a:t>
            </a:r>
            <a:r>
              <a:rPr dirty="0" sz="2650" spc="-40" b="1">
                <a:latin typeface="Tahoma"/>
                <a:cs typeface="Tahoma"/>
              </a:rPr>
              <a:t> </a:t>
            </a:r>
            <a:r>
              <a:rPr dirty="0" sz="2650" spc="85" b="1">
                <a:latin typeface="Tahoma"/>
                <a:cs typeface="Tahoma"/>
              </a:rPr>
              <a:t>de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spc="-170" b="1">
                <a:latin typeface="Tahoma"/>
                <a:cs typeface="Tahoma"/>
              </a:rPr>
              <a:t>su</a:t>
            </a:r>
            <a:r>
              <a:rPr dirty="0" sz="2650" spc="-4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eje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spc="-25" b="1">
                <a:latin typeface="Tahoma"/>
                <a:cs typeface="Tahoma"/>
              </a:rPr>
              <a:t>en planta</a:t>
            </a:r>
            <a:r>
              <a:rPr dirty="0" sz="2650" spc="-12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y</a:t>
            </a:r>
            <a:r>
              <a:rPr dirty="0" sz="2650" spc="-75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en</a:t>
            </a:r>
            <a:r>
              <a:rPr dirty="0" sz="2650" spc="-50" b="1">
                <a:latin typeface="Tahoma"/>
                <a:cs typeface="Tahoma"/>
              </a:rPr>
              <a:t> </a:t>
            </a:r>
            <a:r>
              <a:rPr dirty="0" sz="2650" spc="-125" b="1">
                <a:latin typeface="Tahoma"/>
                <a:cs typeface="Tahoma"/>
              </a:rPr>
              <a:t>perfil</a:t>
            </a:r>
            <a:r>
              <a:rPr dirty="0" sz="2650" spc="-7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y</a:t>
            </a:r>
            <a:r>
              <a:rPr dirty="0" sz="2650" spc="-75" b="1">
                <a:latin typeface="Tahoma"/>
                <a:cs typeface="Tahoma"/>
              </a:rPr>
              <a:t> </a:t>
            </a:r>
            <a:r>
              <a:rPr dirty="0" sz="2650" spc="-35" b="1">
                <a:latin typeface="Tahoma"/>
                <a:cs typeface="Tahoma"/>
              </a:rPr>
              <a:t>por</a:t>
            </a:r>
            <a:r>
              <a:rPr dirty="0" sz="2650" spc="-75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el</a:t>
            </a:r>
            <a:r>
              <a:rPr dirty="0" sz="2650" spc="-75" b="1">
                <a:latin typeface="Tahoma"/>
                <a:cs typeface="Tahoma"/>
              </a:rPr>
              <a:t> </a:t>
            </a:r>
            <a:r>
              <a:rPr dirty="0" sz="2650" spc="-55" b="1">
                <a:latin typeface="Tahoma"/>
                <a:cs typeface="Tahoma"/>
              </a:rPr>
              <a:t>trazado </a:t>
            </a:r>
            <a:r>
              <a:rPr dirty="0" sz="2650" spc="85" b="1">
                <a:latin typeface="Tahoma"/>
                <a:cs typeface="Tahoma"/>
              </a:rPr>
              <a:t>de</a:t>
            </a:r>
            <a:r>
              <a:rPr dirty="0" sz="2650" spc="-50" b="1">
                <a:latin typeface="Tahoma"/>
                <a:cs typeface="Tahoma"/>
              </a:rPr>
              <a:t> </a:t>
            </a:r>
            <a:r>
              <a:rPr dirty="0" sz="2650" spc="-185" b="1">
                <a:latin typeface="Tahoma"/>
                <a:cs typeface="Tahoma"/>
              </a:rPr>
              <a:t>sus</a:t>
            </a:r>
            <a:r>
              <a:rPr dirty="0" sz="2650" spc="-65" b="1">
                <a:latin typeface="Tahoma"/>
                <a:cs typeface="Tahoma"/>
              </a:rPr>
              <a:t> </a:t>
            </a:r>
            <a:r>
              <a:rPr dirty="0" sz="2650" spc="-10" b="1">
                <a:latin typeface="Tahoma"/>
                <a:cs typeface="Tahoma"/>
              </a:rPr>
              <a:t>secciones </a:t>
            </a:r>
            <a:r>
              <a:rPr dirty="0" sz="2650" spc="-45" b="1">
                <a:latin typeface="Tahoma"/>
                <a:cs typeface="Tahoma"/>
              </a:rPr>
              <a:t>transversales.</a:t>
            </a:r>
            <a:endParaRPr sz="26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26694" y="3390645"/>
            <a:ext cx="3230245" cy="3441700"/>
            <a:chOff x="726694" y="3390645"/>
            <a:chExt cx="3230245" cy="3441700"/>
          </a:xfrm>
        </p:grpSpPr>
        <p:sp>
          <p:nvSpPr>
            <p:cNvPr id="6" name="object 6" descr=""/>
            <p:cNvSpPr/>
            <p:nvPr/>
          </p:nvSpPr>
          <p:spPr>
            <a:xfrm>
              <a:off x="740664" y="3404615"/>
              <a:ext cx="3202305" cy="3413760"/>
            </a:xfrm>
            <a:custGeom>
              <a:avLst/>
              <a:gdLst/>
              <a:ahLst/>
              <a:cxnLst/>
              <a:rect l="l" t="t" r="r" b="b"/>
              <a:pathLst>
                <a:path w="3202304" h="3413759">
                  <a:moveTo>
                    <a:pt x="3041903" y="3413760"/>
                  </a:moveTo>
                  <a:lnTo>
                    <a:pt x="160019" y="3413760"/>
                  </a:lnTo>
                  <a:lnTo>
                    <a:pt x="109435" y="3405445"/>
                  </a:lnTo>
                  <a:lnTo>
                    <a:pt x="65507" y="3382353"/>
                  </a:lnTo>
                  <a:lnTo>
                    <a:pt x="30870" y="3347264"/>
                  </a:lnTo>
                  <a:lnTo>
                    <a:pt x="8156" y="3302959"/>
                  </a:lnTo>
                  <a:lnTo>
                    <a:pt x="0" y="3252216"/>
                  </a:lnTo>
                  <a:lnTo>
                    <a:pt x="0" y="160019"/>
                  </a:lnTo>
                  <a:lnTo>
                    <a:pt x="8156" y="109435"/>
                  </a:lnTo>
                  <a:lnTo>
                    <a:pt x="30870" y="65507"/>
                  </a:lnTo>
                  <a:lnTo>
                    <a:pt x="65507" y="30870"/>
                  </a:lnTo>
                  <a:lnTo>
                    <a:pt x="109435" y="8156"/>
                  </a:lnTo>
                  <a:lnTo>
                    <a:pt x="160019" y="0"/>
                  </a:lnTo>
                  <a:lnTo>
                    <a:pt x="3041903" y="0"/>
                  </a:lnTo>
                  <a:lnTo>
                    <a:pt x="3092488" y="8156"/>
                  </a:lnTo>
                  <a:lnTo>
                    <a:pt x="3136416" y="30870"/>
                  </a:lnTo>
                  <a:lnTo>
                    <a:pt x="3171053" y="65507"/>
                  </a:lnTo>
                  <a:lnTo>
                    <a:pt x="3193767" y="109435"/>
                  </a:lnTo>
                  <a:lnTo>
                    <a:pt x="3201924" y="160019"/>
                  </a:lnTo>
                  <a:lnTo>
                    <a:pt x="3201924" y="3252216"/>
                  </a:lnTo>
                  <a:lnTo>
                    <a:pt x="3193767" y="3302959"/>
                  </a:lnTo>
                  <a:lnTo>
                    <a:pt x="3171053" y="3347264"/>
                  </a:lnTo>
                  <a:lnTo>
                    <a:pt x="3136416" y="3382353"/>
                  </a:lnTo>
                  <a:lnTo>
                    <a:pt x="3092488" y="3405445"/>
                  </a:lnTo>
                  <a:lnTo>
                    <a:pt x="3041903" y="341376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0664" y="3404615"/>
              <a:ext cx="3202305" cy="3413760"/>
            </a:xfrm>
            <a:custGeom>
              <a:avLst/>
              <a:gdLst/>
              <a:ahLst/>
              <a:cxnLst/>
              <a:rect l="l" t="t" r="r" b="b"/>
              <a:pathLst>
                <a:path w="3202304" h="3413759">
                  <a:moveTo>
                    <a:pt x="0" y="160019"/>
                  </a:moveTo>
                  <a:lnTo>
                    <a:pt x="8156" y="109435"/>
                  </a:lnTo>
                  <a:lnTo>
                    <a:pt x="30870" y="65507"/>
                  </a:lnTo>
                  <a:lnTo>
                    <a:pt x="65507" y="30870"/>
                  </a:lnTo>
                  <a:lnTo>
                    <a:pt x="109435" y="8156"/>
                  </a:lnTo>
                  <a:lnTo>
                    <a:pt x="160019" y="0"/>
                  </a:lnTo>
                  <a:lnTo>
                    <a:pt x="3041903" y="0"/>
                  </a:lnTo>
                  <a:lnTo>
                    <a:pt x="3092488" y="8156"/>
                  </a:lnTo>
                  <a:lnTo>
                    <a:pt x="3136416" y="30870"/>
                  </a:lnTo>
                  <a:lnTo>
                    <a:pt x="3171053" y="65507"/>
                  </a:lnTo>
                  <a:lnTo>
                    <a:pt x="3193767" y="109435"/>
                  </a:lnTo>
                  <a:lnTo>
                    <a:pt x="3201924" y="160019"/>
                  </a:lnTo>
                  <a:lnTo>
                    <a:pt x="3201924" y="3252216"/>
                  </a:lnTo>
                  <a:lnTo>
                    <a:pt x="3193767" y="3302959"/>
                  </a:lnTo>
                  <a:lnTo>
                    <a:pt x="3171053" y="3347264"/>
                  </a:lnTo>
                  <a:lnTo>
                    <a:pt x="3136416" y="3382353"/>
                  </a:lnTo>
                  <a:lnTo>
                    <a:pt x="3092488" y="3405445"/>
                  </a:lnTo>
                  <a:lnTo>
                    <a:pt x="3041903" y="3413760"/>
                  </a:lnTo>
                  <a:lnTo>
                    <a:pt x="160019" y="3413760"/>
                  </a:lnTo>
                  <a:lnTo>
                    <a:pt x="109435" y="3405445"/>
                  </a:lnTo>
                  <a:lnTo>
                    <a:pt x="65507" y="3382353"/>
                  </a:lnTo>
                  <a:lnTo>
                    <a:pt x="30870" y="3347264"/>
                  </a:lnTo>
                  <a:lnTo>
                    <a:pt x="8156" y="3302959"/>
                  </a:lnTo>
                  <a:lnTo>
                    <a:pt x="0" y="3252216"/>
                  </a:lnTo>
                  <a:lnTo>
                    <a:pt x="0" y="160019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342125" y="3788136"/>
            <a:ext cx="1459230" cy="66802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359"/>
              </a:spcBef>
            </a:pPr>
            <a:r>
              <a:rPr dirty="0" sz="2200" spc="-175" b="1">
                <a:latin typeface="Tahoma"/>
                <a:cs typeface="Tahoma"/>
              </a:rPr>
              <a:t>DISEÑO</a:t>
            </a:r>
            <a:r>
              <a:rPr dirty="0" sz="2200" spc="25" b="1">
                <a:latin typeface="Tahoma"/>
                <a:cs typeface="Tahoma"/>
              </a:rPr>
              <a:t> </a:t>
            </a:r>
            <a:r>
              <a:rPr dirty="0" sz="2200" spc="-150" b="1">
                <a:latin typeface="Tahoma"/>
                <a:cs typeface="Tahoma"/>
              </a:rPr>
              <a:t>EN </a:t>
            </a:r>
            <a:r>
              <a:rPr dirty="0" sz="2200" spc="-10" b="1">
                <a:latin typeface="Tahoma"/>
                <a:cs typeface="Tahoma"/>
              </a:rPr>
              <a:t>PLANTA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42125" y="4952450"/>
            <a:ext cx="2019935" cy="66992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440"/>
              </a:lnSpc>
              <a:spcBef>
                <a:spcPts val="340"/>
              </a:spcBef>
            </a:pPr>
            <a:r>
              <a:rPr dirty="0" sz="2200" spc="-160" b="1">
                <a:latin typeface="Tahoma"/>
                <a:cs typeface="Tahoma"/>
              </a:rPr>
              <a:t>ALINEAMIENTO </a:t>
            </a:r>
            <a:r>
              <a:rPr dirty="0" sz="2200" spc="-75" b="1">
                <a:latin typeface="Tahoma"/>
                <a:cs typeface="Tahoma"/>
              </a:rPr>
              <a:t>HORIZONTAL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829557" y="3390646"/>
            <a:ext cx="3051810" cy="3441700"/>
            <a:chOff x="3829557" y="3390646"/>
            <a:chExt cx="3051810" cy="3441700"/>
          </a:xfrm>
        </p:grpSpPr>
        <p:sp>
          <p:nvSpPr>
            <p:cNvPr id="11" name="object 11" descr=""/>
            <p:cNvSpPr/>
            <p:nvPr/>
          </p:nvSpPr>
          <p:spPr>
            <a:xfrm>
              <a:off x="4029455" y="3404616"/>
              <a:ext cx="2837815" cy="3413760"/>
            </a:xfrm>
            <a:custGeom>
              <a:avLst/>
              <a:gdLst/>
              <a:ahLst/>
              <a:cxnLst/>
              <a:rect l="l" t="t" r="r" b="b"/>
              <a:pathLst>
                <a:path w="2837815" h="3413759">
                  <a:moveTo>
                    <a:pt x="2695956" y="3413759"/>
                  </a:moveTo>
                  <a:lnTo>
                    <a:pt x="141732" y="3413759"/>
                  </a:lnTo>
                  <a:lnTo>
                    <a:pt x="97145" y="3406469"/>
                  </a:lnTo>
                  <a:lnTo>
                    <a:pt x="58265" y="3386157"/>
                  </a:lnTo>
                  <a:lnTo>
                    <a:pt x="27505" y="3355165"/>
                  </a:lnTo>
                  <a:lnTo>
                    <a:pt x="7278" y="3315833"/>
                  </a:lnTo>
                  <a:lnTo>
                    <a:pt x="0" y="3270504"/>
                  </a:lnTo>
                  <a:lnTo>
                    <a:pt x="0" y="141732"/>
                  </a:lnTo>
                  <a:lnTo>
                    <a:pt x="7278" y="97145"/>
                  </a:lnTo>
                  <a:lnTo>
                    <a:pt x="27505" y="58265"/>
                  </a:lnTo>
                  <a:lnTo>
                    <a:pt x="58265" y="27505"/>
                  </a:lnTo>
                  <a:lnTo>
                    <a:pt x="97145" y="7278"/>
                  </a:lnTo>
                  <a:lnTo>
                    <a:pt x="141732" y="0"/>
                  </a:lnTo>
                  <a:lnTo>
                    <a:pt x="2695956" y="0"/>
                  </a:lnTo>
                  <a:lnTo>
                    <a:pt x="2741127" y="7278"/>
                  </a:lnTo>
                  <a:lnTo>
                    <a:pt x="2780080" y="27505"/>
                  </a:lnTo>
                  <a:lnTo>
                    <a:pt x="2810621" y="58265"/>
                  </a:lnTo>
                  <a:lnTo>
                    <a:pt x="2830555" y="97145"/>
                  </a:lnTo>
                  <a:lnTo>
                    <a:pt x="2837688" y="141732"/>
                  </a:lnTo>
                  <a:lnTo>
                    <a:pt x="2837688" y="3270504"/>
                  </a:lnTo>
                  <a:lnTo>
                    <a:pt x="2830555" y="3315833"/>
                  </a:lnTo>
                  <a:lnTo>
                    <a:pt x="2810621" y="3355165"/>
                  </a:lnTo>
                  <a:lnTo>
                    <a:pt x="2780080" y="3386157"/>
                  </a:lnTo>
                  <a:lnTo>
                    <a:pt x="2741127" y="3406469"/>
                  </a:lnTo>
                  <a:lnTo>
                    <a:pt x="2695956" y="3413759"/>
                  </a:lnTo>
                  <a:close/>
                </a:path>
              </a:pathLst>
            </a:custGeom>
            <a:solidFill>
              <a:srgbClr val="C65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29455" y="3404616"/>
              <a:ext cx="2837815" cy="3413760"/>
            </a:xfrm>
            <a:custGeom>
              <a:avLst/>
              <a:gdLst/>
              <a:ahLst/>
              <a:cxnLst/>
              <a:rect l="l" t="t" r="r" b="b"/>
              <a:pathLst>
                <a:path w="2837815" h="3413759">
                  <a:moveTo>
                    <a:pt x="0" y="141732"/>
                  </a:moveTo>
                  <a:lnTo>
                    <a:pt x="7278" y="97145"/>
                  </a:lnTo>
                  <a:lnTo>
                    <a:pt x="27505" y="58265"/>
                  </a:lnTo>
                  <a:lnTo>
                    <a:pt x="58265" y="27505"/>
                  </a:lnTo>
                  <a:lnTo>
                    <a:pt x="97145" y="7278"/>
                  </a:lnTo>
                  <a:lnTo>
                    <a:pt x="141732" y="0"/>
                  </a:lnTo>
                  <a:lnTo>
                    <a:pt x="2695956" y="0"/>
                  </a:lnTo>
                  <a:lnTo>
                    <a:pt x="2741127" y="7278"/>
                  </a:lnTo>
                  <a:lnTo>
                    <a:pt x="2780080" y="27505"/>
                  </a:lnTo>
                  <a:lnTo>
                    <a:pt x="2810621" y="58265"/>
                  </a:lnTo>
                  <a:lnTo>
                    <a:pt x="2830555" y="97145"/>
                  </a:lnTo>
                  <a:lnTo>
                    <a:pt x="2837688" y="141732"/>
                  </a:lnTo>
                  <a:lnTo>
                    <a:pt x="2837688" y="3270504"/>
                  </a:lnTo>
                  <a:lnTo>
                    <a:pt x="2830555" y="3315833"/>
                  </a:lnTo>
                  <a:lnTo>
                    <a:pt x="2810621" y="3355165"/>
                  </a:lnTo>
                  <a:lnTo>
                    <a:pt x="2780080" y="3386157"/>
                  </a:lnTo>
                  <a:lnTo>
                    <a:pt x="2741127" y="3406469"/>
                  </a:lnTo>
                  <a:lnTo>
                    <a:pt x="2695956" y="3413759"/>
                  </a:lnTo>
                  <a:lnTo>
                    <a:pt x="141732" y="3413759"/>
                  </a:lnTo>
                  <a:lnTo>
                    <a:pt x="97145" y="3406469"/>
                  </a:lnTo>
                  <a:lnTo>
                    <a:pt x="58265" y="3386157"/>
                  </a:lnTo>
                  <a:lnTo>
                    <a:pt x="27505" y="3355165"/>
                  </a:lnTo>
                  <a:lnTo>
                    <a:pt x="7278" y="3315833"/>
                  </a:lnTo>
                  <a:lnTo>
                    <a:pt x="0" y="3270504"/>
                  </a:lnTo>
                  <a:lnTo>
                    <a:pt x="0" y="141732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843527" y="5832348"/>
              <a:ext cx="425450" cy="501650"/>
            </a:xfrm>
            <a:custGeom>
              <a:avLst/>
              <a:gdLst/>
              <a:ahLst/>
              <a:cxnLst/>
              <a:rect l="l" t="t" r="r" b="b"/>
              <a:pathLst>
                <a:path w="425450" h="501650">
                  <a:moveTo>
                    <a:pt x="0" y="501396"/>
                  </a:moveTo>
                  <a:lnTo>
                    <a:pt x="0" y="0"/>
                  </a:lnTo>
                  <a:lnTo>
                    <a:pt x="425196" y="249935"/>
                  </a:lnTo>
                  <a:lnTo>
                    <a:pt x="0" y="501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843527" y="5832348"/>
              <a:ext cx="425450" cy="501650"/>
            </a:xfrm>
            <a:custGeom>
              <a:avLst/>
              <a:gdLst/>
              <a:ahLst/>
              <a:cxnLst/>
              <a:rect l="l" t="t" r="r" b="b"/>
              <a:pathLst>
                <a:path w="425450" h="501650">
                  <a:moveTo>
                    <a:pt x="0" y="0"/>
                  </a:moveTo>
                  <a:lnTo>
                    <a:pt x="425196" y="249935"/>
                  </a:lnTo>
                  <a:lnTo>
                    <a:pt x="0" y="501396"/>
                  </a:lnTo>
                  <a:lnTo>
                    <a:pt x="0" y="0"/>
                  </a:lnTo>
                  <a:close/>
                </a:path>
              </a:pathLst>
            </a:custGeom>
            <a:ln w="27432">
              <a:solidFill>
                <a:srgbClr val="C65D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583683" y="3862762"/>
            <a:ext cx="1459230" cy="66802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12700" marR="5080">
              <a:lnSpc>
                <a:spcPts val="2420"/>
              </a:lnSpc>
              <a:spcBef>
                <a:spcPts val="359"/>
              </a:spcBef>
            </a:pPr>
            <a:r>
              <a:rPr dirty="0" sz="2200" spc="-175" b="1">
                <a:solidFill>
                  <a:srgbClr val="FFFFFF"/>
                </a:solidFill>
                <a:latin typeface="Tahoma"/>
                <a:cs typeface="Tahoma"/>
              </a:rPr>
              <a:t>DISEÑO</a:t>
            </a:r>
            <a:r>
              <a:rPr dirty="0" sz="2200" spc="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50" b="1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dirty="0" sz="2200" spc="-310" b="1">
                <a:solidFill>
                  <a:srgbClr val="FFFFFF"/>
                </a:solidFill>
                <a:latin typeface="Tahoma"/>
                <a:cs typeface="Tahoma"/>
              </a:rPr>
              <a:t>PERFIL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83665" y="5030226"/>
            <a:ext cx="1823720" cy="60452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5"/>
              </a:spcBef>
            </a:pPr>
            <a:r>
              <a:rPr dirty="0" sz="1950" spc="-114" b="1">
                <a:solidFill>
                  <a:srgbClr val="FFFFFF"/>
                </a:solidFill>
                <a:latin typeface="Tahoma"/>
                <a:cs typeface="Tahoma"/>
              </a:rPr>
              <a:t>ALINEAMIENTO </a:t>
            </a:r>
            <a:r>
              <a:rPr dirty="0" sz="1950" spc="-10" b="1">
                <a:solidFill>
                  <a:srgbClr val="FFFFFF"/>
                </a:solidFill>
                <a:latin typeface="Tahoma"/>
                <a:cs typeface="Tahoma"/>
              </a:rPr>
              <a:t>VERTICAL</a:t>
            </a:r>
            <a:endParaRPr sz="195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766560" y="3390900"/>
            <a:ext cx="2731135" cy="3441700"/>
            <a:chOff x="6766560" y="3390900"/>
            <a:chExt cx="2731135" cy="3441700"/>
          </a:xfrm>
        </p:grpSpPr>
        <p:sp>
          <p:nvSpPr>
            <p:cNvPr id="18" name="object 18" descr=""/>
            <p:cNvSpPr/>
            <p:nvPr/>
          </p:nvSpPr>
          <p:spPr>
            <a:xfrm>
              <a:off x="6844284" y="3404616"/>
              <a:ext cx="2639695" cy="3413760"/>
            </a:xfrm>
            <a:custGeom>
              <a:avLst/>
              <a:gdLst/>
              <a:ahLst/>
              <a:cxnLst/>
              <a:rect l="l" t="t" r="r" b="b"/>
              <a:pathLst>
                <a:path w="2639695" h="3413759">
                  <a:moveTo>
                    <a:pt x="2508503" y="3413760"/>
                  </a:moveTo>
                  <a:lnTo>
                    <a:pt x="132588" y="3413760"/>
                  </a:lnTo>
                  <a:lnTo>
                    <a:pt x="90708" y="3406993"/>
                  </a:lnTo>
                  <a:lnTo>
                    <a:pt x="54315" y="3388156"/>
                  </a:lnTo>
                  <a:lnTo>
                    <a:pt x="25603" y="3359444"/>
                  </a:lnTo>
                  <a:lnTo>
                    <a:pt x="6766" y="3323051"/>
                  </a:lnTo>
                  <a:lnTo>
                    <a:pt x="0" y="3281171"/>
                  </a:lnTo>
                  <a:lnTo>
                    <a:pt x="0" y="132587"/>
                  </a:lnTo>
                  <a:lnTo>
                    <a:pt x="6766" y="90708"/>
                  </a:lnTo>
                  <a:lnTo>
                    <a:pt x="25603" y="54315"/>
                  </a:lnTo>
                  <a:lnTo>
                    <a:pt x="54315" y="25603"/>
                  </a:lnTo>
                  <a:lnTo>
                    <a:pt x="90708" y="6766"/>
                  </a:lnTo>
                  <a:lnTo>
                    <a:pt x="132588" y="0"/>
                  </a:lnTo>
                  <a:lnTo>
                    <a:pt x="2508503" y="0"/>
                  </a:lnTo>
                  <a:lnTo>
                    <a:pt x="2550224" y="6766"/>
                  </a:lnTo>
                  <a:lnTo>
                    <a:pt x="2586240" y="25603"/>
                  </a:lnTo>
                  <a:lnTo>
                    <a:pt x="2614501" y="54315"/>
                  </a:lnTo>
                  <a:lnTo>
                    <a:pt x="2632959" y="90708"/>
                  </a:lnTo>
                  <a:lnTo>
                    <a:pt x="2639567" y="132587"/>
                  </a:lnTo>
                  <a:lnTo>
                    <a:pt x="2639567" y="3281171"/>
                  </a:lnTo>
                  <a:lnTo>
                    <a:pt x="2632959" y="3323051"/>
                  </a:lnTo>
                  <a:lnTo>
                    <a:pt x="2614501" y="3359444"/>
                  </a:lnTo>
                  <a:lnTo>
                    <a:pt x="2586240" y="3388156"/>
                  </a:lnTo>
                  <a:lnTo>
                    <a:pt x="2550224" y="3406993"/>
                  </a:lnTo>
                  <a:lnTo>
                    <a:pt x="2508503" y="3413760"/>
                  </a:lnTo>
                  <a:close/>
                </a:path>
              </a:pathLst>
            </a:custGeom>
            <a:solidFill>
              <a:srgbClr val="C65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44284" y="3404616"/>
              <a:ext cx="2639695" cy="3413760"/>
            </a:xfrm>
            <a:custGeom>
              <a:avLst/>
              <a:gdLst/>
              <a:ahLst/>
              <a:cxnLst/>
              <a:rect l="l" t="t" r="r" b="b"/>
              <a:pathLst>
                <a:path w="2639695" h="3413759">
                  <a:moveTo>
                    <a:pt x="0" y="132587"/>
                  </a:moveTo>
                  <a:lnTo>
                    <a:pt x="6766" y="90708"/>
                  </a:lnTo>
                  <a:lnTo>
                    <a:pt x="25603" y="54315"/>
                  </a:lnTo>
                  <a:lnTo>
                    <a:pt x="54315" y="25603"/>
                  </a:lnTo>
                  <a:lnTo>
                    <a:pt x="90708" y="6766"/>
                  </a:lnTo>
                  <a:lnTo>
                    <a:pt x="132588" y="0"/>
                  </a:lnTo>
                  <a:lnTo>
                    <a:pt x="2508503" y="0"/>
                  </a:lnTo>
                  <a:lnTo>
                    <a:pt x="2550224" y="6766"/>
                  </a:lnTo>
                  <a:lnTo>
                    <a:pt x="2586240" y="25603"/>
                  </a:lnTo>
                  <a:lnTo>
                    <a:pt x="2614501" y="54315"/>
                  </a:lnTo>
                  <a:lnTo>
                    <a:pt x="2632959" y="90708"/>
                  </a:lnTo>
                  <a:lnTo>
                    <a:pt x="2639567" y="132587"/>
                  </a:lnTo>
                  <a:lnTo>
                    <a:pt x="2639567" y="3281171"/>
                  </a:lnTo>
                  <a:lnTo>
                    <a:pt x="2632959" y="3323051"/>
                  </a:lnTo>
                  <a:lnTo>
                    <a:pt x="2614501" y="3359444"/>
                  </a:lnTo>
                  <a:lnTo>
                    <a:pt x="2586240" y="3388156"/>
                  </a:lnTo>
                  <a:lnTo>
                    <a:pt x="2550224" y="3406993"/>
                  </a:lnTo>
                  <a:lnTo>
                    <a:pt x="2508503" y="3413760"/>
                  </a:lnTo>
                  <a:lnTo>
                    <a:pt x="132588" y="3413760"/>
                  </a:lnTo>
                  <a:lnTo>
                    <a:pt x="90708" y="3406993"/>
                  </a:lnTo>
                  <a:lnTo>
                    <a:pt x="54315" y="3388156"/>
                  </a:lnTo>
                  <a:lnTo>
                    <a:pt x="25603" y="3359444"/>
                  </a:lnTo>
                  <a:lnTo>
                    <a:pt x="6766" y="3323051"/>
                  </a:lnTo>
                  <a:lnTo>
                    <a:pt x="0" y="3281171"/>
                  </a:lnTo>
                  <a:lnTo>
                    <a:pt x="0" y="132587"/>
                  </a:lnTo>
                  <a:close/>
                </a:path>
              </a:pathLst>
            </a:custGeom>
            <a:ln w="274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780276" y="5832348"/>
              <a:ext cx="426720" cy="501650"/>
            </a:xfrm>
            <a:custGeom>
              <a:avLst/>
              <a:gdLst/>
              <a:ahLst/>
              <a:cxnLst/>
              <a:rect l="l" t="t" r="r" b="b"/>
              <a:pathLst>
                <a:path w="426720" h="501650">
                  <a:moveTo>
                    <a:pt x="0" y="501396"/>
                  </a:moveTo>
                  <a:lnTo>
                    <a:pt x="0" y="0"/>
                  </a:lnTo>
                  <a:lnTo>
                    <a:pt x="426719" y="249935"/>
                  </a:lnTo>
                  <a:lnTo>
                    <a:pt x="0" y="501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780276" y="5832348"/>
              <a:ext cx="426720" cy="501650"/>
            </a:xfrm>
            <a:custGeom>
              <a:avLst/>
              <a:gdLst/>
              <a:ahLst/>
              <a:cxnLst/>
              <a:rect l="l" t="t" r="r" b="b"/>
              <a:pathLst>
                <a:path w="426720" h="501650">
                  <a:moveTo>
                    <a:pt x="0" y="0"/>
                  </a:moveTo>
                  <a:lnTo>
                    <a:pt x="426719" y="249935"/>
                  </a:lnTo>
                  <a:lnTo>
                    <a:pt x="0" y="501396"/>
                  </a:lnTo>
                  <a:lnTo>
                    <a:pt x="0" y="0"/>
                  </a:lnTo>
                  <a:close/>
                </a:path>
              </a:pathLst>
            </a:custGeom>
            <a:ln w="27431">
              <a:solidFill>
                <a:srgbClr val="C65D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374146" y="4636953"/>
            <a:ext cx="1675130" cy="88201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335"/>
              </a:spcBef>
            </a:pPr>
            <a:r>
              <a:rPr dirty="0" sz="1950" spc="-135" b="1">
                <a:solidFill>
                  <a:srgbClr val="FFFFFF"/>
                </a:solidFill>
                <a:latin typeface="Tahoma"/>
                <a:cs typeface="Tahoma"/>
              </a:rPr>
              <a:t>DISEÑO</a:t>
            </a:r>
            <a:r>
              <a:rPr dirty="0" sz="19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-150" b="1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9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50" spc="-40" b="1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dirty="0" sz="1950" spc="-10" b="1">
                <a:solidFill>
                  <a:srgbClr val="FFFFFF"/>
                </a:solidFill>
                <a:latin typeface="Tahoma"/>
                <a:cs typeface="Tahoma"/>
              </a:rPr>
              <a:t>SECCIÓN </a:t>
            </a:r>
            <a:r>
              <a:rPr dirty="0" sz="1950" spc="-130" b="1">
                <a:solidFill>
                  <a:srgbClr val="FFFFFF"/>
                </a:solidFill>
                <a:latin typeface="Tahoma"/>
                <a:cs typeface="Tahoma"/>
              </a:rPr>
              <a:t>TRANSVERSAL</a:t>
            </a:r>
            <a:endParaRPr sz="195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177068" y="7163818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latin typeface="Arial"/>
                <a:cs typeface="Arial"/>
              </a:rPr>
              <a:t>YULIETH</a:t>
            </a:r>
            <a:r>
              <a:rPr dirty="0" sz="1950" spc="7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PEREZ</a:t>
            </a:r>
            <a:r>
              <a:rPr dirty="0" sz="1950" spc="8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051" y="2699003"/>
            <a:ext cx="7458455" cy="3960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3377" y="340963"/>
            <a:ext cx="757047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10"/>
              <a:t>ALINEAMIENTO</a:t>
            </a:r>
            <a:r>
              <a:rPr dirty="0" sz="4400" spc="25"/>
              <a:t> </a:t>
            </a:r>
            <a:r>
              <a:rPr dirty="0" sz="4400" spc="-340"/>
              <a:t>HORIZONTAL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2027951" y="1054201"/>
            <a:ext cx="5889625" cy="123253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890"/>
              </a:spcBef>
              <a:buFont typeface="Verdana"/>
              <a:buChar char="•"/>
              <a:tabLst>
                <a:tab pos="390525" algn="l"/>
              </a:tabLst>
            </a:pPr>
            <a:r>
              <a:rPr dirty="0" sz="3300" spc="-175" b="1">
                <a:latin typeface="Tahoma"/>
                <a:cs typeface="Tahoma"/>
              </a:rPr>
              <a:t>Tramos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spc="-65" b="1">
                <a:latin typeface="Tahoma"/>
                <a:cs typeface="Tahoma"/>
              </a:rPr>
              <a:t>rectos</a:t>
            </a:r>
            <a:r>
              <a:rPr dirty="0" sz="3300" spc="-110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90" b="1">
                <a:latin typeface="Tahoma"/>
                <a:cs typeface="Tahoma"/>
              </a:rPr>
              <a:t>Tangentes.</a:t>
            </a:r>
            <a:endParaRPr sz="3300">
              <a:latin typeface="Tahoma"/>
              <a:cs typeface="Tahoma"/>
            </a:endParaRPr>
          </a:p>
          <a:p>
            <a:pPr marL="390525" indent="-377825">
              <a:lnSpc>
                <a:spcPct val="100000"/>
              </a:lnSpc>
              <a:spcBef>
                <a:spcPts val="790"/>
              </a:spcBef>
              <a:buFont typeface="Verdana"/>
              <a:buChar char="•"/>
              <a:tabLst>
                <a:tab pos="390525" algn="l"/>
              </a:tabLst>
            </a:pPr>
            <a:r>
              <a:rPr dirty="0" sz="3300" spc="-10" b="1">
                <a:latin typeface="Tahoma"/>
                <a:cs typeface="Tahoma"/>
              </a:rPr>
              <a:t>Enlaces</a:t>
            </a:r>
            <a:r>
              <a:rPr dirty="0" sz="3300" spc="-204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Curvas.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606789" y="6930616"/>
            <a:ext cx="4585335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85" b="1">
                <a:latin typeface="Tahoma"/>
                <a:cs typeface="Tahoma"/>
              </a:rPr>
              <a:t>CURVAS</a:t>
            </a:r>
            <a:r>
              <a:rPr dirty="0" sz="2650" spc="-30" b="1">
                <a:latin typeface="Tahoma"/>
                <a:cs typeface="Tahoma"/>
              </a:rPr>
              <a:t> </a:t>
            </a:r>
            <a:r>
              <a:rPr dirty="0" sz="2650" spc="-200" b="1">
                <a:latin typeface="Tahoma"/>
                <a:cs typeface="Tahoma"/>
              </a:rPr>
              <a:t>CIRCULARES</a:t>
            </a:r>
            <a:r>
              <a:rPr dirty="0" sz="2650" spc="-35" b="1">
                <a:latin typeface="Tahoma"/>
                <a:cs typeface="Tahoma"/>
              </a:rPr>
              <a:t> </a:t>
            </a:r>
            <a:r>
              <a:rPr dirty="0" sz="2650" spc="-305" b="1">
                <a:latin typeface="Tahoma"/>
                <a:cs typeface="Tahoma"/>
              </a:rPr>
              <a:t>SIMPLE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2483" rIns="0" bIns="0" rtlCol="0" vert="horz">
            <a:spAutoFit/>
          </a:bodyPr>
          <a:lstStyle/>
          <a:p>
            <a:pPr marL="1791970">
              <a:lnSpc>
                <a:spcPct val="100000"/>
              </a:lnSpc>
              <a:spcBef>
                <a:spcPts val="110"/>
              </a:spcBef>
            </a:pPr>
            <a:r>
              <a:rPr dirty="0" sz="3950">
                <a:latin typeface="Arial"/>
                <a:cs typeface="Arial"/>
              </a:rPr>
              <a:t>CURVA</a:t>
            </a:r>
            <a:r>
              <a:rPr dirty="0" sz="3950" spc="-25">
                <a:latin typeface="Arial"/>
                <a:cs typeface="Arial"/>
              </a:rPr>
              <a:t> </a:t>
            </a:r>
            <a:r>
              <a:rPr dirty="0" sz="3950">
                <a:latin typeface="Arial"/>
                <a:cs typeface="Arial"/>
              </a:rPr>
              <a:t>CIRCULAR</a:t>
            </a:r>
            <a:r>
              <a:rPr dirty="0" sz="3950" spc="-15">
                <a:latin typeface="Arial"/>
                <a:cs typeface="Arial"/>
              </a:rPr>
              <a:t> </a:t>
            </a:r>
            <a:r>
              <a:rPr dirty="0" sz="3950" spc="-10">
                <a:latin typeface="Arial"/>
                <a:cs typeface="Arial"/>
              </a:rPr>
              <a:t>SIMPLE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3193" y="1045087"/>
            <a:ext cx="6649552" cy="616074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92904" y="7281076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2136" y="272268"/>
            <a:ext cx="6031230" cy="109791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344295" marR="5080" indent="-1332230">
              <a:lnSpc>
                <a:spcPct val="100600"/>
              </a:lnSpc>
              <a:spcBef>
                <a:spcPts val="90"/>
              </a:spcBef>
            </a:pPr>
            <a:r>
              <a:rPr dirty="0" spc="-170"/>
              <a:t>CURVATURA</a:t>
            </a:r>
            <a:r>
              <a:rPr dirty="0" spc="-90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pc="-40"/>
              <a:t>UNA</a:t>
            </a:r>
            <a:r>
              <a:rPr dirty="0" spc="-145"/>
              <a:t> </a:t>
            </a:r>
            <a:r>
              <a:rPr dirty="0" spc="-10"/>
              <a:t>CURVA </a:t>
            </a:r>
            <a:r>
              <a:rPr dirty="0" spc="-190"/>
              <a:t>CIRCULAR</a:t>
            </a:r>
            <a:r>
              <a:rPr dirty="0" spc="-25"/>
              <a:t> </a:t>
            </a:r>
            <a:r>
              <a:rPr dirty="0" spc="-380"/>
              <a:t>SIMPLE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186411" y="2082757"/>
            <a:ext cx="7588884" cy="3499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000"/>
              </a:lnSpc>
              <a:spcBef>
                <a:spcPts val="95"/>
              </a:spcBef>
            </a:pPr>
            <a:r>
              <a:rPr dirty="0" sz="3050" spc="-105" b="1">
                <a:latin typeface="Tahoma"/>
                <a:cs typeface="Tahoma"/>
              </a:rPr>
              <a:t>La</a:t>
            </a:r>
            <a:r>
              <a:rPr dirty="0" sz="3050" spc="150" b="1">
                <a:latin typeface="Tahoma"/>
                <a:cs typeface="Tahoma"/>
              </a:rPr>
              <a:t> </a:t>
            </a:r>
            <a:r>
              <a:rPr dirty="0" sz="3050" spc="-70" b="1">
                <a:latin typeface="Tahoma"/>
                <a:cs typeface="Tahoma"/>
              </a:rPr>
              <a:t>curvatura</a:t>
            </a:r>
            <a:r>
              <a:rPr dirty="0" sz="3050" spc="120" b="1">
                <a:latin typeface="Tahoma"/>
                <a:cs typeface="Tahoma"/>
              </a:rPr>
              <a:t> </a:t>
            </a:r>
            <a:r>
              <a:rPr dirty="0" sz="3050" spc="-40" b="1">
                <a:latin typeface="Tahoma"/>
                <a:cs typeface="Tahoma"/>
              </a:rPr>
              <a:t>se</a:t>
            </a:r>
            <a:r>
              <a:rPr dirty="0" sz="3050" spc="150" b="1">
                <a:latin typeface="Tahoma"/>
                <a:cs typeface="Tahoma"/>
              </a:rPr>
              <a:t> </a:t>
            </a:r>
            <a:r>
              <a:rPr dirty="0" sz="3050" spc="-155" b="1">
                <a:latin typeface="Tahoma"/>
                <a:cs typeface="Tahoma"/>
              </a:rPr>
              <a:t>fija</a:t>
            </a:r>
            <a:r>
              <a:rPr dirty="0" sz="3050" spc="120" b="1">
                <a:latin typeface="Tahoma"/>
                <a:cs typeface="Tahoma"/>
              </a:rPr>
              <a:t> </a:t>
            </a:r>
            <a:r>
              <a:rPr dirty="0" sz="3050" spc="-65" b="1">
                <a:latin typeface="Tahoma"/>
                <a:cs typeface="Tahoma"/>
              </a:rPr>
              <a:t>por</a:t>
            </a:r>
            <a:r>
              <a:rPr dirty="0" sz="3050" spc="155" b="1">
                <a:latin typeface="Tahoma"/>
                <a:cs typeface="Tahoma"/>
              </a:rPr>
              <a:t> </a:t>
            </a:r>
            <a:r>
              <a:rPr dirty="0" sz="3050" spc="-170" b="1">
                <a:latin typeface="Tahoma"/>
                <a:cs typeface="Tahoma"/>
              </a:rPr>
              <a:t>su</a:t>
            </a:r>
            <a:r>
              <a:rPr dirty="0" sz="3050" spc="120" b="1">
                <a:latin typeface="Tahoma"/>
                <a:cs typeface="Tahoma"/>
              </a:rPr>
              <a:t> </a:t>
            </a:r>
            <a:r>
              <a:rPr dirty="0" sz="3050" spc="-40" b="1">
                <a:latin typeface="Tahoma"/>
                <a:cs typeface="Tahoma"/>
              </a:rPr>
              <a:t>radio</a:t>
            </a:r>
            <a:r>
              <a:rPr dirty="0" sz="3050" spc="150" b="1">
                <a:latin typeface="Tahoma"/>
                <a:cs typeface="Tahoma"/>
              </a:rPr>
              <a:t> </a:t>
            </a:r>
            <a:r>
              <a:rPr dirty="0" sz="3050" spc="-445" b="1">
                <a:latin typeface="Tahoma"/>
                <a:cs typeface="Tahoma"/>
              </a:rPr>
              <a:t>R</a:t>
            </a:r>
            <a:r>
              <a:rPr dirty="0" sz="3050" spc="120" b="1">
                <a:latin typeface="Tahoma"/>
                <a:cs typeface="Tahoma"/>
              </a:rPr>
              <a:t> </a:t>
            </a:r>
            <a:r>
              <a:rPr dirty="0" sz="3050" spc="75" b="1">
                <a:latin typeface="Tahoma"/>
                <a:cs typeface="Tahoma"/>
              </a:rPr>
              <a:t>o</a:t>
            </a:r>
            <a:r>
              <a:rPr dirty="0" sz="3050" spc="150" b="1">
                <a:latin typeface="Tahoma"/>
                <a:cs typeface="Tahoma"/>
              </a:rPr>
              <a:t> </a:t>
            </a:r>
            <a:r>
              <a:rPr dirty="0" sz="3050" spc="-65" b="1">
                <a:latin typeface="Tahoma"/>
                <a:cs typeface="Tahoma"/>
              </a:rPr>
              <a:t>por</a:t>
            </a:r>
            <a:r>
              <a:rPr dirty="0" sz="3050" spc="-235" b="1">
                <a:latin typeface="Tahoma"/>
                <a:cs typeface="Tahoma"/>
              </a:rPr>
              <a:t> </a:t>
            </a:r>
            <a:r>
              <a:rPr dirty="0" sz="3050" spc="-170" b="1">
                <a:latin typeface="Tahoma"/>
                <a:cs typeface="Tahoma"/>
              </a:rPr>
              <a:t>su</a:t>
            </a:r>
            <a:r>
              <a:rPr dirty="0" sz="3050" spc="-35" b="1">
                <a:latin typeface="Tahoma"/>
                <a:cs typeface="Tahoma"/>
              </a:rPr>
              <a:t> </a:t>
            </a:r>
            <a:r>
              <a:rPr dirty="0" sz="3050" spc="20" b="1">
                <a:latin typeface="Tahoma"/>
                <a:cs typeface="Tahoma"/>
              </a:rPr>
              <a:t>grado</a:t>
            </a:r>
            <a:r>
              <a:rPr dirty="0" sz="3050" spc="-35" b="1">
                <a:latin typeface="Tahoma"/>
                <a:cs typeface="Tahoma"/>
              </a:rPr>
              <a:t> </a:t>
            </a:r>
            <a:r>
              <a:rPr dirty="0" sz="3050" spc="295" b="1">
                <a:latin typeface="Tahoma"/>
                <a:cs typeface="Tahoma"/>
              </a:rPr>
              <a:t>G</a:t>
            </a:r>
            <a:r>
              <a:rPr dirty="0" sz="3050" spc="-30" b="1">
                <a:latin typeface="Tahoma"/>
                <a:cs typeface="Tahoma"/>
              </a:rPr>
              <a:t> </a:t>
            </a:r>
            <a:r>
              <a:rPr dirty="0" sz="3050" spc="-20" b="1">
                <a:latin typeface="Tahoma"/>
                <a:cs typeface="Tahoma"/>
              </a:rPr>
              <a:t>(grado</a:t>
            </a:r>
            <a:r>
              <a:rPr dirty="0" sz="3050" spc="-35" b="1">
                <a:latin typeface="Tahoma"/>
                <a:cs typeface="Tahoma"/>
              </a:rPr>
              <a:t> </a:t>
            </a:r>
            <a:r>
              <a:rPr dirty="0" sz="3050" spc="114" b="1">
                <a:latin typeface="Tahoma"/>
                <a:cs typeface="Tahoma"/>
              </a:rPr>
              <a:t>de</a:t>
            </a:r>
            <a:r>
              <a:rPr dirty="0" sz="3050" spc="-65" b="1">
                <a:latin typeface="Tahoma"/>
                <a:cs typeface="Tahoma"/>
              </a:rPr>
              <a:t> </a:t>
            </a:r>
            <a:r>
              <a:rPr dirty="0" sz="3050" spc="-80" b="1">
                <a:latin typeface="Tahoma"/>
                <a:cs typeface="Tahoma"/>
              </a:rPr>
              <a:t>curvatura).</a:t>
            </a:r>
            <a:endParaRPr sz="3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3050">
              <a:latin typeface="Tahoma"/>
              <a:cs typeface="Tahoma"/>
            </a:endParaRPr>
          </a:p>
          <a:p>
            <a:pPr algn="just" marL="12700" marR="5080">
              <a:lnSpc>
                <a:spcPct val="101000"/>
              </a:lnSpc>
            </a:pPr>
            <a:r>
              <a:rPr dirty="0" sz="3050" spc="295" b="1">
                <a:latin typeface="Tahoma"/>
                <a:cs typeface="Tahoma"/>
              </a:rPr>
              <a:t>G</a:t>
            </a:r>
            <a:r>
              <a:rPr dirty="0" sz="3050" spc="290" b="1">
                <a:latin typeface="Tahoma"/>
                <a:cs typeface="Tahoma"/>
              </a:rPr>
              <a:t> </a:t>
            </a:r>
            <a:r>
              <a:rPr dirty="0" sz="3050" spc="-650" b="1">
                <a:latin typeface="Tahoma"/>
                <a:cs typeface="Tahoma"/>
              </a:rPr>
              <a:t>=</a:t>
            </a:r>
            <a:r>
              <a:rPr dirty="0" sz="3050" spc="43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ángulo</a:t>
            </a:r>
            <a:r>
              <a:rPr dirty="0" sz="3050" spc="36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central</a:t>
            </a:r>
            <a:r>
              <a:rPr dirty="0" sz="3050" spc="355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subtendido</a:t>
            </a:r>
            <a:r>
              <a:rPr dirty="0" sz="3050" spc="360" b="1">
                <a:latin typeface="Tahoma"/>
                <a:cs typeface="Tahoma"/>
              </a:rPr>
              <a:t> </a:t>
            </a:r>
            <a:r>
              <a:rPr dirty="0" sz="3050" b="1">
                <a:latin typeface="Tahoma"/>
                <a:cs typeface="Tahoma"/>
              </a:rPr>
              <a:t>por</a:t>
            </a:r>
            <a:r>
              <a:rPr dirty="0" sz="3050" spc="360" b="1">
                <a:latin typeface="Tahoma"/>
                <a:cs typeface="Tahoma"/>
              </a:rPr>
              <a:t> </a:t>
            </a:r>
            <a:r>
              <a:rPr dirty="0" sz="3050" spc="-25" b="1">
                <a:latin typeface="Tahoma"/>
                <a:cs typeface="Tahoma"/>
              </a:rPr>
              <a:t>un </a:t>
            </a:r>
            <a:r>
              <a:rPr dirty="0" sz="3050" spc="65" b="1">
                <a:latin typeface="Tahoma"/>
                <a:cs typeface="Tahoma"/>
              </a:rPr>
              <a:t>arco</a:t>
            </a:r>
            <a:r>
              <a:rPr dirty="0" sz="3050" spc="170" b="1">
                <a:latin typeface="Tahoma"/>
                <a:cs typeface="Tahoma"/>
              </a:rPr>
              <a:t>  </a:t>
            </a:r>
            <a:r>
              <a:rPr dirty="0" sz="3050" spc="75" b="1">
                <a:latin typeface="Tahoma"/>
                <a:cs typeface="Tahoma"/>
              </a:rPr>
              <a:t>o</a:t>
            </a:r>
            <a:r>
              <a:rPr dirty="0" sz="3050" spc="175" b="1">
                <a:latin typeface="Tahoma"/>
                <a:cs typeface="Tahoma"/>
              </a:rPr>
              <a:t>  </a:t>
            </a:r>
            <a:r>
              <a:rPr dirty="0" sz="3050" b="1">
                <a:latin typeface="Tahoma"/>
                <a:cs typeface="Tahoma"/>
              </a:rPr>
              <a:t>una</a:t>
            </a:r>
            <a:r>
              <a:rPr dirty="0" sz="3050" spc="195" b="1">
                <a:latin typeface="Tahoma"/>
                <a:cs typeface="Tahoma"/>
              </a:rPr>
              <a:t>  </a:t>
            </a:r>
            <a:r>
              <a:rPr dirty="0" sz="3050" b="1">
                <a:latin typeface="Tahoma"/>
                <a:cs typeface="Tahoma"/>
              </a:rPr>
              <a:t>cuerda</a:t>
            </a:r>
            <a:r>
              <a:rPr dirty="0" sz="3050" spc="195" b="1">
                <a:latin typeface="Tahoma"/>
                <a:cs typeface="Tahoma"/>
              </a:rPr>
              <a:t>  </a:t>
            </a:r>
            <a:r>
              <a:rPr dirty="0" sz="3050" spc="114" b="1">
                <a:latin typeface="Tahoma"/>
                <a:cs typeface="Tahoma"/>
              </a:rPr>
              <a:t>de</a:t>
            </a:r>
            <a:r>
              <a:rPr dirty="0" sz="3050" spc="180" b="1">
                <a:latin typeface="Tahoma"/>
                <a:cs typeface="Tahoma"/>
              </a:rPr>
              <a:t>  </a:t>
            </a:r>
            <a:r>
              <a:rPr dirty="0" sz="3050" spc="-10" b="1">
                <a:latin typeface="Tahoma"/>
                <a:cs typeface="Tahoma"/>
              </a:rPr>
              <a:t>determinada </a:t>
            </a:r>
            <a:r>
              <a:rPr dirty="0" sz="3050" b="1">
                <a:latin typeface="Tahoma"/>
                <a:cs typeface="Tahoma"/>
              </a:rPr>
              <a:t>longitud,</a:t>
            </a:r>
            <a:r>
              <a:rPr dirty="0" sz="3050" spc="305" b="1">
                <a:latin typeface="Tahoma"/>
                <a:cs typeface="Tahoma"/>
              </a:rPr>
              <a:t>   </a:t>
            </a:r>
            <a:r>
              <a:rPr dirty="0" sz="3050" b="1">
                <a:latin typeface="Tahoma"/>
                <a:cs typeface="Tahoma"/>
              </a:rPr>
              <a:t>escogidos</a:t>
            </a:r>
            <a:r>
              <a:rPr dirty="0" sz="3050" spc="310" b="1">
                <a:latin typeface="Tahoma"/>
                <a:cs typeface="Tahoma"/>
              </a:rPr>
              <a:t>   </a:t>
            </a:r>
            <a:r>
              <a:rPr dirty="0" sz="3050" spc="105" b="1">
                <a:latin typeface="Tahoma"/>
                <a:cs typeface="Tahoma"/>
              </a:rPr>
              <a:t>como</a:t>
            </a:r>
            <a:r>
              <a:rPr dirty="0" sz="3050" spc="305" b="1">
                <a:latin typeface="Tahoma"/>
                <a:cs typeface="Tahoma"/>
              </a:rPr>
              <a:t>   </a:t>
            </a:r>
            <a:r>
              <a:rPr dirty="0" sz="3050" spc="40" b="1">
                <a:latin typeface="Tahoma"/>
                <a:cs typeface="Tahoma"/>
              </a:rPr>
              <a:t>cuerda </a:t>
            </a:r>
            <a:r>
              <a:rPr dirty="0" sz="3050" b="1">
                <a:latin typeface="Tahoma"/>
                <a:cs typeface="Tahoma"/>
              </a:rPr>
              <a:t>unidad</a:t>
            </a:r>
            <a:r>
              <a:rPr dirty="0" sz="3050" spc="-50" b="1">
                <a:latin typeface="Tahoma"/>
                <a:cs typeface="Tahoma"/>
              </a:rPr>
              <a:t> </a:t>
            </a:r>
            <a:r>
              <a:rPr dirty="0" sz="3050" spc="75" b="1">
                <a:latin typeface="Tahoma"/>
                <a:cs typeface="Tahoma"/>
              </a:rPr>
              <a:t>o</a:t>
            </a:r>
            <a:r>
              <a:rPr dirty="0" sz="3050" spc="-80" b="1">
                <a:latin typeface="Tahoma"/>
                <a:cs typeface="Tahoma"/>
              </a:rPr>
              <a:t> </a:t>
            </a:r>
            <a:r>
              <a:rPr dirty="0" sz="3050" spc="75" b="1">
                <a:latin typeface="Tahoma"/>
                <a:cs typeface="Tahoma"/>
              </a:rPr>
              <a:t>arco</a:t>
            </a:r>
            <a:r>
              <a:rPr dirty="0" sz="3050" spc="-80" b="1">
                <a:latin typeface="Tahoma"/>
                <a:cs typeface="Tahoma"/>
              </a:rPr>
              <a:t> </a:t>
            </a:r>
            <a:r>
              <a:rPr dirty="0" sz="3050" spc="-10" b="1">
                <a:latin typeface="Tahoma"/>
                <a:cs typeface="Tahoma"/>
              </a:rPr>
              <a:t>unidad.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13709" y="7210967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latin typeface="Arial"/>
                <a:cs typeface="Arial"/>
              </a:rPr>
              <a:t>YULIETH</a:t>
            </a:r>
            <a:r>
              <a:rPr dirty="0" sz="1950" spc="7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PEREZ</a:t>
            </a:r>
            <a:r>
              <a:rPr dirty="0" sz="1950" spc="80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92095" y="1491427"/>
            <a:ext cx="7759065" cy="5817870"/>
            <a:chOff x="2292095" y="1491427"/>
            <a:chExt cx="7759065" cy="58178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1446" y="1491427"/>
              <a:ext cx="6580289" cy="58176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2095" y="1748028"/>
              <a:ext cx="2810255" cy="13472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5595" y="1748028"/>
              <a:ext cx="2615183" cy="14127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258" rIns="0" bIns="0" rtlCol="0" vert="horz">
            <a:spAutoFit/>
          </a:bodyPr>
          <a:lstStyle/>
          <a:p>
            <a:pPr marL="2922270" marR="5080" indent="-1376680">
              <a:lnSpc>
                <a:spcPct val="100600"/>
              </a:lnSpc>
              <a:spcBef>
                <a:spcPts val="90"/>
              </a:spcBef>
            </a:pPr>
            <a:r>
              <a:rPr dirty="0">
                <a:latin typeface="Arial"/>
                <a:cs typeface="Arial"/>
              </a:rPr>
              <a:t>CURVATURA</a:t>
            </a:r>
            <a:r>
              <a:rPr dirty="0" spc="-2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POR</a:t>
            </a:r>
            <a:r>
              <a:rPr dirty="0" spc="2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EL </a:t>
            </a:r>
            <a:r>
              <a:rPr dirty="0" spc="-10">
                <a:latin typeface="Arial"/>
                <a:cs typeface="Arial"/>
              </a:rPr>
              <a:t>SISTEMA </a:t>
            </a:r>
            <a:r>
              <a:rPr dirty="0">
                <a:latin typeface="Arial"/>
                <a:cs typeface="Arial"/>
              </a:rPr>
              <a:t>CUERDA</a:t>
            </a:r>
            <a:r>
              <a:rPr dirty="0" spc="-1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-</a:t>
            </a:r>
            <a:r>
              <a:rPr dirty="0" spc="5">
                <a:latin typeface="Arial"/>
                <a:cs typeface="Arial"/>
              </a:rPr>
              <a:t> </a:t>
            </a:r>
            <a:r>
              <a:rPr dirty="0" spc="-10">
                <a:latin typeface="Arial"/>
                <a:cs typeface="Arial"/>
              </a:rPr>
              <a:t>GRADO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330733" y="7281076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31" y="3219322"/>
            <a:ext cx="5502851" cy="4427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7688" y="74230"/>
            <a:ext cx="6037580" cy="830580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2479675" marR="5080" indent="-2467610">
              <a:lnSpc>
                <a:spcPts val="3170"/>
              </a:lnSpc>
              <a:spcBef>
                <a:spcPts val="195"/>
              </a:spcBef>
            </a:pPr>
            <a:r>
              <a:rPr dirty="0" sz="2650" spc="-215"/>
              <a:t>DEFLEXIÓN</a:t>
            </a:r>
            <a:r>
              <a:rPr dirty="0" sz="2650" spc="-40"/>
              <a:t> </a:t>
            </a:r>
            <a:r>
              <a:rPr dirty="0" sz="2650" spc="-225"/>
              <a:t>DE</a:t>
            </a:r>
            <a:r>
              <a:rPr dirty="0" sz="2650" spc="-40"/>
              <a:t> </a:t>
            </a:r>
            <a:r>
              <a:rPr dirty="0" sz="2650" spc="-60"/>
              <a:t>UNA</a:t>
            </a:r>
            <a:r>
              <a:rPr dirty="0" sz="2650" spc="-114"/>
              <a:t> </a:t>
            </a:r>
            <a:r>
              <a:rPr dirty="0" sz="2650" spc="-25"/>
              <a:t>CURVA</a:t>
            </a:r>
            <a:r>
              <a:rPr dirty="0" sz="2650" spc="-85"/>
              <a:t> </a:t>
            </a:r>
            <a:r>
              <a:rPr dirty="0" sz="2650" spc="-130"/>
              <a:t>CIRCULAR </a:t>
            </a:r>
            <a:r>
              <a:rPr dirty="0" sz="2650" spc="-305"/>
              <a:t>SIMPLE</a:t>
            </a:r>
            <a:endParaRPr sz="2650"/>
          </a:p>
        </p:txBody>
      </p:sp>
      <p:sp>
        <p:nvSpPr>
          <p:cNvPr id="4" name="object 4" descr=""/>
          <p:cNvSpPr txBox="1"/>
          <p:nvPr/>
        </p:nvSpPr>
        <p:spPr>
          <a:xfrm>
            <a:off x="2108668" y="899523"/>
            <a:ext cx="7666990" cy="3320415"/>
          </a:xfrm>
          <a:prstGeom prst="rect">
            <a:avLst/>
          </a:prstGeom>
        </p:spPr>
        <p:txBody>
          <a:bodyPr wrap="square" lIns="0" tIns="135890" rIns="0" bIns="0" rtlCol="0" vert="horz">
            <a:spAutoFit/>
          </a:bodyPr>
          <a:lstStyle/>
          <a:p>
            <a:pPr marL="547370">
              <a:lnSpc>
                <a:spcPct val="100000"/>
              </a:lnSpc>
              <a:spcBef>
                <a:spcPts val="1070"/>
              </a:spcBef>
            </a:pPr>
            <a:r>
              <a:rPr dirty="0" sz="2850" spc="-10" b="1">
                <a:latin typeface="Tahoma"/>
                <a:cs typeface="Tahoma"/>
              </a:rPr>
              <a:t>Angulo</a:t>
            </a:r>
            <a:r>
              <a:rPr dirty="0" sz="2850" spc="-110" b="1">
                <a:latin typeface="Tahoma"/>
                <a:cs typeface="Tahoma"/>
              </a:rPr>
              <a:t> </a:t>
            </a:r>
            <a:r>
              <a:rPr dirty="0" sz="2850" spc="100" b="1">
                <a:latin typeface="Tahoma"/>
                <a:cs typeface="Tahoma"/>
              </a:rPr>
              <a:t>de</a:t>
            </a:r>
            <a:r>
              <a:rPr dirty="0" sz="2850" spc="-110" b="1">
                <a:latin typeface="Tahoma"/>
                <a:cs typeface="Tahoma"/>
              </a:rPr>
              <a:t> </a:t>
            </a:r>
            <a:r>
              <a:rPr dirty="0" sz="2850" spc="-45" b="1">
                <a:latin typeface="Tahoma"/>
                <a:cs typeface="Tahoma"/>
              </a:rPr>
              <a:t>deflexión</a:t>
            </a:r>
            <a:r>
              <a:rPr dirty="0" sz="2850" spc="-80" b="1">
                <a:latin typeface="Tahoma"/>
                <a:cs typeface="Tahoma"/>
              </a:rPr>
              <a:t> </a:t>
            </a:r>
            <a:r>
              <a:rPr dirty="0" sz="2850" spc="100" b="1">
                <a:latin typeface="Tahoma"/>
                <a:cs typeface="Tahoma"/>
              </a:rPr>
              <a:t>de</a:t>
            </a:r>
            <a:r>
              <a:rPr dirty="0" sz="2850" spc="-110" b="1">
                <a:latin typeface="Tahoma"/>
                <a:cs typeface="Tahoma"/>
              </a:rPr>
              <a:t> </a:t>
            </a:r>
            <a:r>
              <a:rPr dirty="0" sz="2850" b="1">
                <a:latin typeface="Tahoma"/>
                <a:cs typeface="Tahoma"/>
              </a:rPr>
              <a:t>una</a:t>
            </a:r>
            <a:r>
              <a:rPr dirty="0" sz="2850" spc="-130" b="1">
                <a:latin typeface="Tahoma"/>
                <a:cs typeface="Tahoma"/>
              </a:rPr>
              <a:t> </a:t>
            </a:r>
            <a:r>
              <a:rPr dirty="0" sz="2850" spc="-105" b="1">
                <a:latin typeface="Tahoma"/>
                <a:cs typeface="Tahoma"/>
              </a:rPr>
              <a:t>curva=</a:t>
            </a:r>
            <a:r>
              <a:rPr dirty="0" sz="2850" spc="-80" b="1">
                <a:latin typeface="Tahoma"/>
                <a:cs typeface="Tahoma"/>
              </a:rPr>
              <a:t> </a:t>
            </a:r>
            <a:r>
              <a:rPr dirty="0" sz="2850" spc="-50" b="1">
                <a:latin typeface="Tahoma"/>
                <a:cs typeface="Tahoma"/>
              </a:rPr>
              <a:t>δ</a:t>
            </a:r>
            <a:endParaRPr sz="2850">
              <a:latin typeface="Tahoma"/>
              <a:cs typeface="Tahoma"/>
            </a:endParaRPr>
          </a:p>
          <a:p>
            <a:pPr algn="just" marL="12700" marR="5080">
              <a:lnSpc>
                <a:spcPct val="89700"/>
              </a:lnSpc>
              <a:spcBef>
                <a:spcPts val="1210"/>
              </a:spcBef>
            </a:pPr>
            <a:r>
              <a:rPr dirty="0" sz="2650">
                <a:latin typeface="Verdana"/>
                <a:cs typeface="Verdana"/>
              </a:rPr>
              <a:t>δ</a:t>
            </a:r>
            <a:r>
              <a:rPr dirty="0" sz="2650" spc="-15">
                <a:latin typeface="Verdana"/>
                <a:cs typeface="Verdana"/>
              </a:rPr>
              <a:t>  </a:t>
            </a:r>
            <a:r>
              <a:rPr dirty="0" sz="2650" spc="-585">
                <a:latin typeface="Verdana"/>
                <a:cs typeface="Verdana"/>
              </a:rPr>
              <a:t>=</a:t>
            </a:r>
            <a:r>
              <a:rPr dirty="0" sz="2650" spc="-5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Angulo</a:t>
            </a:r>
            <a:r>
              <a:rPr dirty="0" sz="2650" spc="-10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formado</a:t>
            </a:r>
            <a:r>
              <a:rPr dirty="0" sz="2650" spc="-5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entre</a:t>
            </a:r>
            <a:r>
              <a:rPr dirty="0" sz="2650" spc="-15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cualquier</a:t>
            </a:r>
            <a:r>
              <a:rPr dirty="0" sz="2650" spc="5">
                <a:latin typeface="Verdana"/>
                <a:cs typeface="Verdana"/>
              </a:rPr>
              <a:t>  </a:t>
            </a:r>
            <a:r>
              <a:rPr dirty="0" sz="2650" spc="-10">
                <a:latin typeface="Verdana"/>
                <a:cs typeface="Verdana"/>
              </a:rPr>
              <a:t>línea </a:t>
            </a:r>
            <a:r>
              <a:rPr dirty="0" sz="2650">
                <a:latin typeface="Verdana"/>
                <a:cs typeface="Verdana"/>
              </a:rPr>
              <a:t>tangente</a:t>
            </a:r>
            <a:r>
              <a:rPr dirty="0" sz="2650" spc="50">
                <a:latin typeface="Verdana"/>
                <a:cs typeface="Verdana"/>
              </a:rPr>
              <a:t>  </a:t>
            </a:r>
            <a:r>
              <a:rPr dirty="0" sz="2650" spc="204">
                <a:latin typeface="Verdana"/>
                <a:cs typeface="Verdana"/>
              </a:rPr>
              <a:t>a</a:t>
            </a:r>
            <a:r>
              <a:rPr dirty="0" sz="2650" spc="60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la</a:t>
            </a:r>
            <a:r>
              <a:rPr dirty="0" sz="2650" spc="55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curva</a:t>
            </a:r>
            <a:r>
              <a:rPr dirty="0" sz="2650" spc="45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y</a:t>
            </a:r>
            <a:r>
              <a:rPr dirty="0" sz="2650" spc="60">
                <a:latin typeface="Verdana"/>
                <a:cs typeface="Verdana"/>
              </a:rPr>
              <a:t>  </a:t>
            </a:r>
            <a:r>
              <a:rPr dirty="0" sz="2650">
                <a:latin typeface="Verdana"/>
                <a:cs typeface="Verdana"/>
              </a:rPr>
              <a:t>la</a:t>
            </a:r>
            <a:r>
              <a:rPr dirty="0" sz="2650" spc="45">
                <a:latin typeface="Verdana"/>
                <a:cs typeface="Verdana"/>
              </a:rPr>
              <a:t>  </a:t>
            </a:r>
            <a:r>
              <a:rPr dirty="0" sz="2650" spc="65">
                <a:latin typeface="Verdana"/>
                <a:cs typeface="Verdana"/>
              </a:rPr>
              <a:t>cuerda</a:t>
            </a:r>
            <a:r>
              <a:rPr dirty="0" sz="2650" spc="50">
                <a:latin typeface="Verdana"/>
                <a:cs typeface="Verdana"/>
              </a:rPr>
              <a:t>  </a:t>
            </a:r>
            <a:r>
              <a:rPr dirty="0" sz="2650" spc="-20">
                <a:latin typeface="Verdana"/>
                <a:cs typeface="Verdana"/>
              </a:rPr>
              <a:t>dirigida </a:t>
            </a:r>
            <a:r>
              <a:rPr dirty="0" sz="2650">
                <a:latin typeface="Verdana"/>
                <a:cs typeface="Verdana"/>
              </a:rPr>
              <a:t>desde</a:t>
            </a:r>
            <a:r>
              <a:rPr dirty="0" sz="2650" spc="495">
                <a:latin typeface="Verdana"/>
                <a:cs typeface="Verdana"/>
              </a:rPr>
              <a:t> </a:t>
            </a:r>
            <a:r>
              <a:rPr dirty="0" sz="2650">
                <a:latin typeface="Verdana"/>
                <a:cs typeface="Verdana"/>
              </a:rPr>
              <a:t>el</a:t>
            </a:r>
            <a:r>
              <a:rPr dirty="0" sz="2650" spc="505">
                <a:latin typeface="Verdana"/>
                <a:cs typeface="Verdana"/>
              </a:rPr>
              <a:t> </a:t>
            </a:r>
            <a:r>
              <a:rPr dirty="0" sz="2650">
                <a:latin typeface="Verdana"/>
                <a:cs typeface="Verdana"/>
              </a:rPr>
              <a:t>punto</a:t>
            </a:r>
            <a:r>
              <a:rPr dirty="0" sz="2650" spc="490">
                <a:latin typeface="Verdana"/>
                <a:cs typeface="Verdana"/>
              </a:rPr>
              <a:t> </a:t>
            </a:r>
            <a:r>
              <a:rPr dirty="0" sz="2650" spc="140">
                <a:latin typeface="Verdana"/>
                <a:cs typeface="Verdana"/>
              </a:rPr>
              <a:t>de</a:t>
            </a:r>
            <a:r>
              <a:rPr dirty="0" sz="2650" spc="495">
                <a:latin typeface="Verdana"/>
                <a:cs typeface="Verdana"/>
              </a:rPr>
              <a:t>  </a:t>
            </a:r>
            <a:r>
              <a:rPr dirty="0" sz="2650" spc="50">
                <a:latin typeface="Verdana"/>
                <a:cs typeface="Verdana"/>
              </a:rPr>
              <a:t>tangencia</a:t>
            </a:r>
            <a:r>
              <a:rPr dirty="0" sz="2650" spc="500">
                <a:latin typeface="Verdana"/>
                <a:cs typeface="Verdana"/>
              </a:rPr>
              <a:t>  </a:t>
            </a:r>
            <a:r>
              <a:rPr dirty="0" sz="2650" spc="204">
                <a:latin typeface="Verdana"/>
                <a:cs typeface="Verdana"/>
              </a:rPr>
              <a:t>a</a:t>
            </a:r>
            <a:r>
              <a:rPr dirty="0" sz="2650" spc="470">
                <a:latin typeface="Verdana"/>
                <a:cs typeface="Verdana"/>
              </a:rPr>
              <a:t> </a:t>
            </a:r>
            <a:r>
              <a:rPr dirty="0" sz="2650" spc="-10">
                <a:latin typeface="Verdana"/>
                <a:cs typeface="Verdana"/>
              </a:rPr>
              <a:t>cualquier </a:t>
            </a:r>
            <a:r>
              <a:rPr dirty="0" sz="2650" spc="-70">
                <a:latin typeface="Verdana"/>
                <a:cs typeface="Verdana"/>
              </a:rPr>
              <a:t>otro</a:t>
            </a:r>
            <a:r>
              <a:rPr dirty="0" sz="2650" spc="-200">
                <a:latin typeface="Verdana"/>
                <a:cs typeface="Verdana"/>
              </a:rPr>
              <a:t> </a:t>
            </a:r>
            <a:r>
              <a:rPr dirty="0" sz="2650" spc="-10">
                <a:latin typeface="Verdana"/>
                <a:cs typeface="Verdana"/>
              </a:rPr>
              <a:t>punto</a:t>
            </a:r>
            <a:r>
              <a:rPr dirty="0" sz="2650" spc="-200">
                <a:latin typeface="Verdana"/>
                <a:cs typeface="Verdana"/>
              </a:rPr>
              <a:t> </a:t>
            </a:r>
            <a:r>
              <a:rPr dirty="0" sz="2650" spc="-50">
                <a:latin typeface="Verdana"/>
                <a:cs typeface="Verdana"/>
              </a:rPr>
              <a:t>P</a:t>
            </a:r>
            <a:r>
              <a:rPr dirty="0" sz="2650" spc="-190">
                <a:latin typeface="Verdana"/>
                <a:cs typeface="Verdana"/>
              </a:rPr>
              <a:t> </a:t>
            </a:r>
            <a:r>
              <a:rPr dirty="0" sz="2650" spc="-70">
                <a:latin typeface="Verdana"/>
                <a:cs typeface="Verdana"/>
              </a:rPr>
              <a:t>sobre</a:t>
            </a:r>
            <a:r>
              <a:rPr dirty="0" sz="2650" spc="-180">
                <a:latin typeface="Verdana"/>
                <a:cs typeface="Verdana"/>
              </a:rPr>
              <a:t> </a:t>
            </a:r>
            <a:r>
              <a:rPr dirty="0" sz="2650">
                <a:latin typeface="Verdana"/>
                <a:cs typeface="Verdana"/>
              </a:rPr>
              <a:t>la</a:t>
            </a:r>
            <a:r>
              <a:rPr dirty="0" sz="2650" spc="-195">
                <a:latin typeface="Verdana"/>
                <a:cs typeface="Verdana"/>
              </a:rPr>
              <a:t> </a:t>
            </a:r>
            <a:r>
              <a:rPr dirty="0" sz="2650" spc="-10">
                <a:latin typeface="Verdana"/>
                <a:cs typeface="Verdana"/>
              </a:rPr>
              <a:t>curva.</a:t>
            </a:r>
            <a:endParaRPr sz="2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290"/>
              </a:spcBef>
            </a:pPr>
            <a:endParaRPr sz="2650">
              <a:latin typeface="Verdana"/>
              <a:cs typeface="Verdana"/>
            </a:endParaRPr>
          </a:p>
          <a:p>
            <a:pPr algn="r" marR="731520">
              <a:lnSpc>
                <a:spcPct val="100000"/>
              </a:lnSpc>
            </a:pPr>
            <a:r>
              <a:rPr dirty="0" sz="2850" b="1">
                <a:latin typeface="Tahoma"/>
                <a:cs typeface="Tahoma"/>
              </a:rPr>
              <a:t>δ</a:t>
            </a:r>
            <a:r>
              <a:rPr dirty="0" sz="2850" spc="-85" b="1">
                <a:latin typeface="Tahoma"/>
                <a:cs typeface="Tahoma"/>
              </a:rPr>
              <a:t> </a:t>
            </a:r>
            <a:r>
              <a:rPr dirty="0" sz="2850" spc="-635" b="1">
                <a:latin typeface="Tahoma"/>
                <a:cs typeface="Tahoma"/>
              </a:rPr>
              <a:t>=</a:t>
            </a:r>
            <a:r>
              <a:rPr dirty="0" sz="2850" spc="-40" b="1">
                <a:latin typeface="Tahoma"/>
                <a:cs typeface="Tahoma"/>
              </a:rPr>
              <a:t> </a:t>
            </a:r>
            <a:r>
              <a:rPr dirty="0" sz="2850" spc="-20" b="1">
                <a:latin typeface="Tahoma"/>
                <a:cs typeface="Tahoma"/>
              </a:rPr>
              <a:t>Gc/2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252" y="7404517"/>
            <a:ext cx="19621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651" y="861060"/>
            <a:ext cx="6176771" cy="50063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440" rIns="0" bIns="0" rtlCol="0" vert="horz">
            <a:spAutoFit/>
          </a:bodyPr>
          <a:lstStyle/>
          <a:p>
            <a:pPr marL="4154170" marR="5080" indent="-2992120">
              <a:lnSpc>
                <a:spcPts val="3170"/>
              </a:lnSpc>
              <a:spcBef>
                <a:spcPts val="195"/>
              </a:spcBef>
            </a:pPr>
            <a:r>
              <a:rPr dirty="0" sz="2650">
                <a:latin typeface="Arial"/>
                <a:cs typeface="Arial"/>
              </a:rPr>
              <a:t>DEFLEXIÓN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DE</a:t>
            </a:r>
            <a:r>
              <a:rPr dirty="0" sz="2650" spc="-114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UNA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CURVA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CIRCULAR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-10">
                <a:latin typeface="Arial"/>
                <a:cs typeface="Arial"/>
              </a:rPr>
              <a:t>SIMPLE </a:t>
            </a:r>
            <a:r>
              <a:rPr dirty="0" sz="2650">
                <a:latin typeface="Arial"/>
                <a:cs typeface="Arial"/>
              </a:rPr>
              <a:t>CASO</a:t>
            </a:r>
            <a:r>
              <a:rPr dirty="0" sz="2650" spc="-55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No</a:t>
            </a:r>
            <a:r>
              <a:rPr dirty="0" sz="2650" spc="-60">
                <a:latin typeface="Arial"/>
                <a:cs typeface="Arial"/>
              </a:rPr>
              <a:t> </a:t>
            </a:r>
            <a:r>
              <a:rPr dirty="0" sz="2650" spc="-50">
                <a:latin typeface="Arial"/>
                <a:cs typeface="Arial"/>
              </a:rPr>
              <a:t>1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116103" y="5706136"/>
            <a:ext cx="5687060" cy="191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7900" marR="5080" indent="-2235835">
              <a:lnSpc>
                <a:spcPct val="120000"/>
              </a:lnSpc>
              <a:spcBef>
                <a:spcPts val="100"/>
              </a:spcBef>
              <a:tabLst>
                <a:tab pos="578485" algn="l"/>
              </a:tabLst>
            </a:pPr>
            <a:r>
              <a:rPr dirty="0" sz="2200" spc="-25" b="1">
                <a:latin typeface="Tahoma"/>
                <a:cs typeface="Tahoma"/>
              </a:rPr>
              <a:t>1.</a:t>
            </a:r>
            <a:r>
              <a:rPr dirty="0" sz="2200" b="1">
                <a:latin typeface="Tahoma"/>
                <a:cs typeface="Tahoma"/>
              </a:rPr>
              <a:t>	Abscisa</a:t>
            </a:r>
            <a:r>
              <a:rPr dirty="0" sz="2200" spc="-12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del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PC</a:t>
            </a:r>
            <a:r>
              <a:rPr dirty="0" sz="2200" spc="-5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es</a:t>
            </a:r>
            <a:r>
              <a:rPr dirty="0" sz="2200" spc="-7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redonda,</a:t>
            </a:r>
            <a:r>
              <a:rPr dirty="0" sz="2200" spc="-7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Lc</a:t>
            </a:r>
            <a:r>
              <a:rPr dirty="0" sz="2200" spc="-70" b="1">
                <a:latin typeface="Tahoma"/>
                <a:cs typeface="Tahoma"/>
              </a:rPr>
              <a:t> </a:t>
            </a:r>
            <a:r>
              <a:rPr dirty="0" sz="2200" spc="-490" b="1">
                <a:latin typeface="Tahoma"/>
                <a:cs typeface="Tahoma"/>
              </a:rPr>
              <a:t>=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n</a:t>
            </a:r>
            <a:r>
              <a:rPr dirty="0" sz="2200" spc="-7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x</a:t>
            </a:r>
            <a:r>
              <a:rPr dirty="0" sz="2200" spc="-55" b="1">
                <a:latin typeface="Tahoma"/>
                <a:cs typeface="Tahoma"/>
              </a:rPr>
              <a:t> </a:t>
            </a:r>
            <a:r>
              <a:rPr dirty="0" sz="2200" spc="180" b="1">
                <a:latin typeface="Tahoma"/>
                <a:cs typeface="Tahoma"/>
              </a:rPr>
              <a:t>c </a:t>
            </a:r>
            <a:r>
              <a:rPr dirty="0" sz="2200" b="1">
                <a:latin typeface="Tahoma"/>
                <a:cs typeface="Tahoma"/>
              </a:rPr>
              <a:t>δ</a:t>
            </a:r>
            <a:r>
              <a:rPr dirty="0" sz="2200" spc="-65" b="1">
                <a:latin typeface="Tahoma"/>
                <a:cs typeface="Tahoma"/>
              </a:rPr>
              <a:t> </a:t>
            </a:r>
            <a:r>
              <a:rPr dirty="0" sz="2200" spc="-490" b="1">
                <a:latin typeface="Tahoma"/>
                <a:cs typeface="Tahoma"/>
              </a:rPr>
              <a:t>=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Gc/2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300" spc="-50" b="1"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1300" spc="-50" b="1"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dirty="0" sz="1300" spc="-50" b="1"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 sz="1950" b="1">
                <a:latin typeface="Tahoma"/>
                <a:cs typeface="Tahoma"/>
              </a:rPr>
              <a:t>δn</a:t>
            </a:r>
            <a:r>
              <a:rPr dirty="0" sz="1950" spc="-100" b="1">
                <a:latin typeface="Tahoma"/>
                <a:cs typeface="Tahoma"/>
              </a:rPr>
              <a:t> </a:t>
            </a:r>
            <a:r>
              <a:rPr dirty="0" sz="1950" spc="-420" b="1">
                <a:latin typeface="Tahoma"/>
                <a:cs typeface="Tahoma"/>
              </a:rPr>
              <a:t>=</a:t>
            </a:r>
            <a:r>
              <a:rPr dirty="0" sz="1950" spc="-20" b="1">
                <a:latin typeface="Tahoma"/>
                <a:cs typeface="Tahoma"/>
              </a:rPr>
              <a:t> </a:t>
            </a:r>
            <a:r>
              <a:rPr dirty="0" sz="1950" b="1">
                <a:latin typeface="Tahoma"/>
                <a:cs typeface="Tahoma"/>
              </a:rPr>
              <a:t>nGc/2</a:t>
            </a:r>
            <a:r>
              <a:rPr dirty="0" sz="1950" spc="-55" b="1">
                <a:latin typeface="Tahoma"/>
                <a:cs typeface="Tahoma"/>
              </a:rPr>
              <a:t> </a:t>
            </a:r>
            <a:r>
              <a:rPr dirty="0" sz="1950" spc="-420" b="1">
                <a:latin typeface="Tahoma"/>
                <a:cs typeface="Tahoma"/>
              </a:rPr>
              <a:t>=</a:t>
            </a:r>
            <a:r>
              <a:rPr dirty="0" sz="1950" spc="-20" b="1">
                <a:latin typeface="Tahoma"/>
                <a:cs typeface="Tahoma"/>
              </a:rPr>
              <a:t> </a:t>
            </a:r>
            <a:r>
              <a:rPr dirty="0" sz="1950" spc="-25" b="1">
                <a:latin typeface="Tahoma"/>
                <a:cs typeface="Tahoma"/>
              </a:rPr>
              <a:t>Δ/2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0" y="871728"/>
            <a:ext cx="6027419" cy="50124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8654" rIns="0" bIns="0" rtlCol="0" vert="horz">
            <a:spAutoFit/>
          </a:bodyPr>
          <a:lstStyle/>
          <a:p>
            <a:pPr marL="4076065" marR="5080" indent="-2992120">
              <a:lnSpc>
                <a:spcPts val="3170"/>
              </a:lnSpc>
              <a:spcBef>
                <a:spcPts val="195"/>
              </a:spcBef>
            </a:pPr>
            <a:r>
              <a:rPr dirty="0" sz="2650">
                <a:latin typeface="Arial"/>
                <a:cs typeface="Arial"/>
              </a:rPr>
              <a:t>DEFLEXIÓN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DE</a:t>
            </a:r>
            <a:r>
              <a:rPr dirty="0" sz="2650" spc="-114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UNA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CURVA</a:t>
            </a:r>
            <a:r>
              <a:rPr dirty="0" sz="2650" spc="-100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CIRCULAR</a:t>
            </a:r>
            <a:r>
              <a:rPr dirty="0" sz="2650" spc="-95">
                <a:latin typeface="Arial"/>
                <a:cs typeface="Arial"/>
              </a:rPr>
              <a:t> </a:t>
            </a:r>
            <a:r>
              <a:rPr dirty="0" sz="2650" spc="-10">
                <a:latin typeface="Arial"/>
                <a:cs typeface="Arial"/>
              </a:rPr>
              <a:t>SIMPLE </a:t>
            </a:r>
            <a:r>
              <a:rPr dirty="0" sz="2650">
                <a:latin typeface="Arial"/>
                <a:cs typeface="Arial"/>
              </a:rPr>
              <a:t>CASO</a:t>
            </a:r>
            <a:r>
              <a:rPr dirty="0" sz="2650" spc="-55">
                <a:latin typeface="Arial"/>
                <a:cs typeface="Arial"/>
              </a:rPr>
              <a:t> </a:t>
            </a:r>
            <a:r>
              <a:rPr dirty="0" sz="2650">
                <a:latin typeface="Arial"/>
                <a:cs typeface="Arial"/>
              </a:rPr>
              <a:t>No</a:t>
            </a:r>
            <a:r>
              <a:rPr dirty="0" sz="2650" spc="-60">
                <a:latin typeface="Arial"/>
                <a:cs typeface="Arial"/>
              </a:rPr>
              <a:t> </a:t>
            </a:r>
            <a:r>
              <a:rPr dirty="0" sz="2650" spc="-50">
                <a:latin typeface="Arial"/>
                <a:cs typeface="Arial"/>
              </a:rPr>
              <a:t>2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45530" y="5699433"/>
            <a:ext cx="6853555" cy="159575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640080">
              <a:lnSpc>
                <a:spcPct val="100000"/>
              </a:lnSpc>
              <a:spcBef>
                <a:spcPts val="630"/>
              </a:spcBef>
              <a:tabLst>
                <a:tab pos="5484495" algn="l"/>
              </a:tabLst>
            </a:pPr>
            <a:r>
              <a:rPr dirty="0" sz="2200" spc="-114" b="1">
                <a:latin typeface="Tahoma"/>
                <a:cs typeface="Tahoma"/>
              </a:rPr>
              <a:t>2.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Abscisa</a:t>
            </a:r>
            <a:r>
              <a:rPr dirty="0" sz="2200" spc="-4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del</a:t>
            </a:r>
            <a:r>
              <a:rPr dirty="0" sz="2200" spc="-5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PC</a:t>
            </a:r>
            <a:r>
              <a:rPr dirty="0" sz="2200" spc="-25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es</a:t>
            </a:r>
            <a:r>
              <a:rPr dirty="0" sz="2200" spc="-50" b="1">
                <a:latin typeface="Tahoma"/>
                <a:cs typeface="Tahoma"/>
              </a:rPr>
              <a:t> </a:t>
            </a:r>
            <a:r>
              <a:rPr dirty="0" sz="2200" spc="-20" b="1">
                <a:latin typeface="Tahoma"/>
                <a:cs typeface="Tahoma"/>
              </a:rPr>
              <a:t>fraccionaria</a:t>
            </a:r>
            <a:r>
              <a:rPr dirty="0" sz="2200" spc="-45" b="1">
                <a:latin typeface="Tahoma"/>
                <a:cs typeface="Tahoma"/>
              </a:rPr>
              <a:t> </a:t>
            </a:r>
            <a:r>
              <a:rPr dirty="0" sz="2200" spc="-50" b="1">
                <a:latin typeface="Tahoma"/>
                <a:cs typeface="Tahoma"/>
              </a:rPr>
              <a:t>y</a:t>
            </a:r>
            <a:r>
              <a:rPr dirty="0" sz="2200" b="1">
                <a:latin typeface="Tahoma"/>
                <a:cs typeface="Tahoma"/>
              </a:rPr>
              <a:t>	Lc</a:t>
            </a:r>
            <a:r>
              <a:rPr dirty="0" sz="2200" spc="-165" b="1">
                <a:latin typeface="Tahoma"/>
                <a:cs typeface="Tahoma"/>
              </a:rPr>
              <a:t> </a:t>
            </a:r>
            <a:r>
              <a:rPr dirty="0" sz="2200" spc="-260" b="1">
                <a:latin typeface="Tahoma"/>
                <a:cs typeface="Tahoma"/>
              </a:rPr>
              <a:t>ŧ</a:t>
            </a:r>
            <a:r>
              <a:rPr dirty="0" sz="2200" spc="-3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n</a:t>
            </a:r>
            <a:r>
              <a:rPr dirty="0" sz="2200" spc="-100" b="1">
                <a:latin typeface="Tahoma"/>
                <a:cs typeface="Tahoma"/>
              </a:rPr>
              <a:t> </a:t>
            </a:r>
            <a:r>
              <a:rPr dirty="0" sz="2200" b="1">
                <a:latin typeface="Tahoma"/>
                <a:cs typeface="Tahoma"/>
              </a:rPr>
              <a:t>x</a:t>
            </a:r>
            <a:r>
              <a:rPr dirty="0" sz="2200" spc="-80" b="1">
                <a:latin typeface="Tahoma"/>
                <a:cs typeface="Tahoma"/>
              </a:rPr>
              <a:t> </a:t>
            </a:r>
            <a:r>
              <a:rPr dirty="0" sz="2200" spc="180" b="1">
                <a:latin typeface="Tahoma"/>
                <a:cs typeface="Tahoma"/>
              </a:rPr>
              <a:t>c</a:t>
            </a:r>
            <a:endParaRPr sz="2200">
              <a:latin typeface="Tahoma"/>
              <a:cs typeface="Tahoma"/>
            </a:endParaRPr>
          </a:p>
          <a:p>
            <a:pPr marL="364490" indent="-351790">
              <a:lnSpc>
                <a:spcPct val="100000"/>
              </a:lnSpc>
              <a:spcBef>
                <a:spcPts val="515"/>
              </a:spcBef>
              <a:buAutoNum type="alphaUcParenR"/>
              <a:tabLst>
                <a:tab pos="364490" algn="l"/>
              </a:tabLst>
            </a:pPr>
            <a:r>
              <a:rPr dirty="0" sz="1950" b="1">
                <a:latin typeface="Tahoma"/>
                <a:cs typeface="Tahoma"/>
              </a:rPr>
              <a:t>PC</a:t>
            </a:r>
            <a:r>
              <a:rPr dirty="0" sz="1950" spc="25" b="1">
                <a:latin typeface="Tahoma"/>
                <a:cs typeface="Tahoma"/>
              </a:rPr>
              <a:t> </a:t>
            </a:r>
            <a:r>
              <a:rPr dirty="0" sz="1950" b="1">
                <a:latin typeface="Tahoma"/>
                <a:cs typeface="Tahoma"/>
              </a:rPr>
              <a:t>-</a:t>
            </a:r>
            <a:r>
              <a:rPr dirty="0" sz="1950" spc="5" b="1">
                <a:latin typeface="Tahoma"/>
                <a:cs typeface="Tahoma"/>
              </a:rPr>
              <a:t> </a:t>
            </a:r>
            <a:r>
              <a:rPr dirty="0" sz="1950" spc="-114" b="1">
                <a:latin typeface="Tahoma"/>
                <a:cs typeface="Tahoma"/>
              </a:rPr>
              <a:t>Primer</a:t>
            </a:r>
            <a:r>
              <a:rPr dirty="0" sz="1950" spc="5" b="1">
                <a:latin typeface="Tahoma"/>
                <a:cs typeface="Tahoma"/>
              </a:rPr>
              <a:t> </a:t>
            </a:r>
            <a:r>
              <a:rPr dirty="0" sz="1950" spc="-40" b="1">
                <a:latin typeface="Tahoma"/>
                <a:cs typeface="Tahoma"/>
              </a:rPr>
              <a:t>punto</a:t>
            </a:r>
            <a:r>
              <a:rPr dirty="0" sz="1950" b="1">
                <a:latin typeface="Tahoma"/>
                <a:cs typeface="Tahoma"/>
              </a:rPr>
              <a:t> </a:t>
            </a:r>
            <a:r>
              <a:rPr dirty="0" sz="1950" spc="-420" b="1">
                <a:latin typeface="Tahoma"/>
                <a:cs typeface="Tahoma"/>
              </a:rPr>
              <a:t>=</a:t>
            </a:r>
            <a:r>
              <a:rPr dirty="0" sz="1950" spc="30" b="1">
                <a:latin typeface="Tahoma"/>
                <a:cs typeface="Tahoma"/>
              </a:rPr>
              <a:t> </a:t>
            </a:r>
            <a:r>
              <a:rPr dirty="0" sz="1950" b="1">
                <a:latin typeface="Tahoma"/>
                <a:cs typeface="Tahoma"/>
              </a:rPr>
              <a:t>abscisa</a:t>
            </a:r>
            <a:r>
              <a:rPr dirty="0" sz="1950" spc="-20" b="1">
                <a:latin typeface="Tahoma"/>
                <a:cs typeface="Tahoma"/>
              </a:rPr>
              <a:t> </a:t>
            </a:r>
            <a:r>
              <a:rPr dirty="0" sz="1950" spc="-10" b="1">
                <a:latin typeface="Tahoma"/>
                <a:cs typeface="Tahoma"/>
              </a:rPr>
              <a:t>redonda</a:t>
            </a:r>
            <a:endParaRPr sz="1950">
              <a:latin typeface="Tahoma"/>
              <a:cs typeface="Tahoma"/>
            </a:endParaRPr>
          </a:p>
          <a:p>
            <a:pPr marL="323850" indent="-311150">
              <a:lnSpc>
                <a:spcPct val="100000"/>
              </a:lnSpc>
              <a:spcBef>
                <a:spcPts val="505"/>
              </a:spcBef>
              <a:buAutoNum type="alphaUcParenR"/>
              <a:tabLst>
                <a:tab pos="323850" algn="l"/>
                <a:tab pos="1991360" algn="l"/>
              </a:tabLst>
            </a:pPr>
            <a:r>
              <a:rPr dirty="0" sz="1950" spc="-100" b="1">
                <a:latin typeface="Tahoma"/>
                <a:cs typeface="Tahoma"/>
              </a:rPr>
              <a:t>Ultimo</a:t>
            </a:r>
            <a:r>
              <a:rPr dirty="0" sz="1950" spc="-15" b="1">
                <a:latin typeface="Tahoma"/>
                <a:cs typeface="Tahoma"/>
              </a:rPr>
              <a:t> </a:t>
            </a:r>
            <a:r>
              <a:rPr dirty="0" sz="1950" spc="-20" b="1">
                <a:latin typeface="Tahoma"/>
                <a:cs typeface="Tahoma"/>
              </a:rPr>
              <a:t>punto</a:t>
            </a:r>
            <a:r>
              <a:rPr dirty="0" sz="1950" b="1">
                <a:latin typeface="Tahoma"/>
                <a:cs typeface="Tahoma"/>
              </a:rPr>
              <a:t>	</a:t>
            </a:r>
            <a:r>
              <a:rPr dirty="0" sz="1950" spc="-35" b="1">
                <a:latin typeface="Tahoma"/>
                <a:cs typeface="Tahoma"/>
              </a:rPr>
              <a:t>-</a:t>
            </a:r>
            <a:r>
              <a:rPr dirty="0" sz="1950" spc="-280" b="1">
                <a:latin typeface="Tahoma"/>
                <a:cs typeface="Tahoma"/>
              </a:rPr>
              <a:t>PT</a:t>
            </a:r>
            <a:r>
              <a:rPr dirty="0" sz="1950" spc="-20" b="1">
                <a:latin typeface="Tahoma"/>
                <a:cs typeface="Tahoma"/>
              </a:rPr>
              <a:t> </a:t>
            </a:r>
            <a:r>
              <a:rPr dirty="0" sz="1950" spc="-25" b="1">
                <a:latin typeface="Tahoma"/>
                <a:cs typeface="Tahoma"/>
              </a:rPr>
              <a:t>=abscisa</a:t>
            </a:r>
            <a:r>
              <a:rPr dirty="0" sz="1950" spc="-70" b="1">
                <a:latin typeface="Tahoma"/>
                <a:cs typeface="Tahoma"/>
              </a:rPr>
              <a:t> </a:t>
            </a:r>
            <a:r>
              <a:rPr dirty="0" sz="1950" spc="-10" b="1">
                <a:latin typeface="Tahoma"/>
                <a:cs typeface="Tahoma"/>
              </a:rPr>
              <a:t>redonda</a:t>
            </a:r>
            <a:endParaRPr sz="1950">
              <a:latin typeface="Tahoma"/>
              <a:cs typeface="Tahoma"/>
            </a:endParaRPr>
          </a:p>
          <a:p>
            <a:pPr marL="486409">
              <a:lnSpc>
                <a:spcPct val="100000"/>
              </a:lnSpc>
              <a:spcBef>
                <a:spcPts val="605"/>
              </a:spcBef>
              <a:tabLst>
                <a:tab pos="3768090" algn="l"/>
                <a:tab pos="4124960" algn="l"/>
              </a:tabLst>
            </a:pPr>
            <a:r>
              <a:rPr dirty="0" sz="2400" spc="-10" b="1">
                <a:latin typeface="Tahoma"/>
                <a:cs typeface="Tahoma"/>
              </a:rPr>
              <a:t>SUBCUERDAS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50" b="1">
                <a:latin typeface="Tahoma"/>
                <a:cs typeface="Tahoma"/>
              </a:rPr>
              <a:t>δ</a:t>
            </a:r>
            <a:r>
              <a:rPr dirty="0" sz="2400" b="1">
                <a:latin typeface="Tahoma"/>
                <a:cs typeface="Tahoma"/>
              </a:rPr>
              <a:t>	</a:t>
            </a:r>
            <a:r>
              <a:rPr dirty="0" sz="2400" spc="-105" b="1">
                <a:latin typeface="Tahoma"/>
                <a:cs typeface="Tahoma"/>
              </a:rPr>
              <a:t>PROPORCIONALES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301233" y="6918197"/>
            <a:ext cx="783590" cy="563880"/>
            <a:chOff x="5301233" y="6918197"/>
            <a:chExt cx="783590" cy="563880"/>
          </a:xfrm>
        </p:grpSpPr>
        <p:sp>
          <p:nvSpPr>
            <p:cNvPr id="6" name="object 6" descr=""/>
            <p:cNvSpPr/>
            <p:nvPr/>
          </p:nvSpPr>
          <p:spPr>
            <a:xfrm>
              <a:off x="5306567" y="6923531"/>
              <a:ext cx="772795" cy="553720"/>
            </a:xfrm>
            <a:custGeom>
              <a:avLst/>
              <a:gdLst/>
              <a:ahLst/>
              <a:cxnLst/>
              <a:rect l="l" t="t" r="r" b="b"/>
              <a:pathLst>
                <a:path w="772795" h="553720">
                  <a:moveTo>
                    <a:pt x="495300" y="553212"/>
                  </a:moveTo>
                  <a:lnTo>
                    <a:pt x="495300" y="414528"/>
                  </a:lnTo>
                  <a:lnTo>
                    <a:pt x="0" y="414528"/>
                  </a:lnTo>
                  <a:lnTo>
                    <a:pt x="0" y="138683"/>
                  </a:lnTo>
                  <a:lnTo>
                    <a:pt x="495300" y="138683"/>
                  </a:lnTo>
                  <a:lnTo>
                    <a:pt x="495300" y="0"/>
                  </a:lnTo>
                  <a:lnTo>
                    <a:pt x="772667" y="277367"/>
                  </a:lnTo>
                  <a:lnTo>
                    <a:pt x="495300" y="553212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306567" y="6923531"/>
              <a:ext cx="772795" cy="553720"/>
            </a:xfrm>
            <a:custGeom>
              <a:avLst/>
              <a:gdLst/>
              <a:ahLst/>
              <a:cxnLst/>
              <a:rect l="l" t="t" r="r" b="b"/>
              <a:pathLst>
                <a:path w="772795" h="553720">
                  <a:moveTo>
                    <a:pt x="0" y="138683"/>
                  </a:moveTo>
                  <a:lnTo>
                    <a:pt x="495300" y="138683"/>
                  </a:lnTo>
                  <a:lnTo>
                    <a:pt x="495300" y="0"/>
                  </a:lnTo>
                  <a:lnTo>
                    <a:pt x="772667" y="277367"/>
                  </a:lnTo>
                  <a:lnTo>
                    <a:pt x="495300" y="553212"/>
                  </a:lnTo>
                  <a:lnTo>
                    <a:pt x="495300" y="414528"/>
                  </a:lnTo>
                  <a:lnTo>
                    <a:pt x="0" y="414528"/>
                  </a:lnTo>
                  <a:lnTo>
                    <a:pt x="0" y="138683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85">
                <a:solidFill>
                  <a:srgbClr val="A50021"/>
                </a:solidFill>
              </a:rPr>
              <a:t>CONCEPTOS</a:t>
            </a:r>
            <a:r>
              <a:rPr dirty="0" sz="4400" spc="-170">
                <a:solidFill>
                  <a:srgbClr val="A50021"/>
                </a:solidFill>
              </a:rPr>
              <a:t> </a:t>
            </a:r>
            <a:r>
              <a:rPr dirty="0" sz="4400" spc="-165">
                <a:solidFill>
                  <a:srgbClr val="A50021"/>
                </a:solidFill>
              </a:rPr>
              <a:t>BASICOS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4370372" y="1476156"/>
            <a:ext cx="2846705" cy="645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050" spc="-280" b="1">
                <a:solidFill>
                  <a:srgbClr val="5D8223"/>
                </a:solidFill>
                <a:latin typeface="Tahoma"/>
                <a:cs typeface="Tahoma"/>
              </a:rPr>
              <a:t>CARRETERA</a:t>
            </a:r>
            <a:endParaRPr sz="4050">
              <a:latin typeface="Tahoma"/>
              <a:cs typeface="Tahom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035" y="2223516"/>
            <a:ext cx="6705600" cy="478840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356" y="993124"/>
            <a:ext cx="617791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30"/>
              <a:t>DEFLEXIÓN</a:t>
            </a:r>
            <a:r>
              <a:rPr dirty="0" sz="4400" spc="-55"/>
              <a:t> </a:t>
            </a:r>
            <a:r>
              <a:rPr dirty="0" sz="4400" spc="-270"/>
              <a:t>POR</a:t>
            </a:r>
            <a:r>
              <a:rPr dirty="0" sz="4400" spc="-55"/>
              <a:t> </a:t>
            </a:r>
            <a:r>
              <a:rPr dirty="0" sz="4400" spc="-355"/>
              <a:t>METRO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3594674" y="2175790"/>
            <a:ext cx="4766310" cy="13944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  <a:tabLst>
                <a:tab pos="3687445" algn="l"/>
              </a:tabLst>
            </a:pPr>
            <a:r>
              <a:rPr dirty="0" sz="2650" spc="-90" b="1">
                <a:latin typeface="Tahoma"/>
                <a:cs typeface="Tahoma"/>
              </a:rPr>
              <a:t>Deflexión</a:t>
            </a:r>
            <a:r>
              <a:rPr dirty="0" sz="2650" spc="-105" b="1">
                <a:latin typeface="Tahoma"/>
                <a:cs typeface="Tahoma"/>
              </a:rPr>
              <a:t> </a:t>
            </a:r>
            <a:r>
              <a:rPr dirty="0" sz="2650" spc="-35" b="1">
                <a:latin typeface="Tahoma"/>
                <a:cs typeface="Tahoma"/>
              </a:rPr>
              <a:t>por</a:t>
            </a:r>
            <a:r>
              <a:rPr dirty="0" sz="2650" spc="-95" b="1">
                <a:latin typeface="Tahoma"/>
                <a:cs typeface="Tahoma"/>
              </a:rPr>
              <a:t> </a:t>
            </a:r>
            <a:r>
              <a:rPr dirty="0" sz="2650" spc="-90" b="1">
                <a:latin typeface="Tahoma"/>
                <a:cs typeface="Tahoma"/>
              </a:rPr>
              <a:t>metro</a:t>
            </a:r>
            <a:r>
              <a:rPr dirty="0" sz="2650" spc="-60" b="1">
                <a:latin typeface="Tahoma"/>
                <a:cs typeface="Tahoma"/>
              </a:rPr>
              <a:t> </a:t>
            </a:r>
            <a:r>
              <a:rPr dirty="0" sz="2650" spc="-635" b="1">
                <a:latin typeface="Tahoma"/>
                <a:cs typeface="Tahoma"/>
              </a:rPr>
              <a:t>=</a:t>
            </a:r>
            <a:r>
              <a:rPr dirty="0" sz="2650" b="1">
                <a:latin typeface="Tahoma"/>
                <a:cs typeface="Tahoma"/>
              </a:rPr>
              <a:t>	</a:t>
            </a:r>
            <a:r>
              <a:rPr dirty="0" sz="2650" spc="-10" b="1">
                <a:latin typeface="Tahoma"/>
                <a:cs typeface="Tahoma"/>
              </a:rPr>
              <a:t>Gc/2c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2650">
              <a:latin typeface="Tahoma"/>
              <a:cs typeface="Tahoma"/>
            </a:endParaRPr>
          </a:p>
          <a:p>
            <a:pPr algn="ctr" marL="1905">
              <a:lnSpc>
                <a:spcPct val="100000"/>
              </a:lnSpc>
              <a:spcBef>
                <a:spcPts val="5"/>
              </a:spcBef>
              <a:tabLst>
                <a:tab pos="2348865" algn="l"/>
              </a:tabLst>
            </a:pPr>
            <a:r>
              <a:rPr dirty="0" sz="2650" spc="-90" b="1">
                <a:latin typeface="Tahoma"/>
                <a:cs typeface="Tahoma"/>
              </a:rPr>
              <a:t>Deflexión</a:t>
            </a:r>
            <a:r>
              <a:rPr dirty="0" sz="2650" spc="-30" b="1">
                <a:latin typeface="Tahoma"/>
                <a:cs typeface="Tahoma"/>
              </a:rPr>
              <a:t> </a:t>
            </a:r>
            <a:r>
              <a:rPr dirty="0" sz="2650" spc="-25" b="1">
                <a:latin typeface="Tahoma"/>
                <a:cs typeface="Tahoma"/>
              </a:rPr>
              <a:t>por</a:t>
            </a:r>
            <a:r>
              <a:rPr dirty="0" sz="2650" b="1">
                <a:latin typeface="Tahoma"/>
                <a:cs typeface="Tahoma"/>
              </a:rPr>
              <a:t>	</a:t>
            </a:r>
            <a:r>
              <a:rPr dirty="0" sz="2650" spc="-10" b="1">
                <a:latin typeface="Tahoma"/>
                <a:cs typeface="Tahoma"/>
              </a:rPr>
              <a:t>subcuerda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265667" y="5555934"/>
            <a:ext cx="7428865" cy="83058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195"/>
              </a:spcBef>
              <a:tabLst>
                <a:tab pos="4736465" algn="l"/>
              </a:tabLst>
            </a:pPr>
            <a:r>
              <a:rPr dirty="0" sz="2650" spc="-90" b="1">
                <a:latin typeface="Tahoma"/>
                <a:cs typeface="Tahoma"/>
              </a:rPr>
              <a:t>(Longitud</a:t>
            </a:r>
            <a:r>
              <a:rPr dirty="0" sz="2650" spc="275" b="1">
                <a:latin typeface="Tahoma"/>
                <a:cs typeface="Tahoma"/>
              </a:rPr>
              <a:t> </a:t>
            </a:r>
            <a:r>
              <a:rPr dirty="0" sz="2650" spc="85" b="1">
                <a:latin typeface="Tahoma"/>
                <a:cs typeface="Tahoma"/>
              </a:rPr>
              <a:t>de</a:t>
            </a:r>
            <a:r>
              <a:rPr dirty="0" sz="2650" spc="275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la</a:t>
            </a:r>
            <a:r>
              <a:rPr dirty="0" sz="2650" spc="270" b="1">
                <a:latin typeface="Tahoma"/>
                <a:cs typeface="Tahoma"/>
              </a:rPr>
              <a:t> </a:t>
            </a:r>
            <a:r>
              <a:rPr dirty="0" sz="2650" spc="-10" b="1">
                <a:latin typeface="Tahoma"/>
                <a:cs typeface="Tahoma"/>
              </a:rPr>
              <a:t>subcuerda)</a:t>
            </a:r>
            <a:r>
              <a:rPr dirty="0" sz="2650" b="1">
                <a:latin typeface="Tahoma"/>
                <a:cs typeface="Tahoma"/>
              </a:rPr>
              <a:t>	x</a:t>
            </a:r>
            <a:r>
              <a:rPr dirty="0" sz="2650" spc="145" b="1">
                <a:latin typeface="Tahoma"/>
                <a:cs typeface="Tahoma"/>
              </a:rPr>
              <a:t> </a:t>
            </a:r>
            <a:r>
              <a:rPr dirty="0" sz="2650" spc="-65" b="1">
                <a:latin typeface="Tahoma"/>
                <a:cs typeface="Tahoma"/>
              </a:rPr>
              <a:t>(Deflexión</a:t>
            </a:r>
            <a:r>
              <a:rPr dirty="0" sz="2650" spc="155" b="1">
                <a:latin typeface="Tahoma"/>
                <a:cs typeface="Tahoma"/>
              </a:rPr>
              <a:t> </a:t>
            </a:r>
            <a:r>
              <a:rPr dirty="0" sz="2650" spc="-45" b="1">
                <a:latin typeface="Tahoma"/>
                <a:cs typeface="Tahoma"/>
              </a:rPr>
              <a:t>por </a:t>
            </a:r>
            <a:r>
              <a:rPr dirty="0" sz="2650" spc="-10" b="1">
                <a:latin typeface="Tahoma"/>
                <a:cs typeface="Tahoma"/>
              </a:rPr>
              <a:t>metro)</a:t>
            </a:r>
            <a:endParaRPr sz="2650">
              <a:latin typeface="Tahoma"/>
              <a:cs typeface="Tahom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554217" y="3960114"/>
            <a:ext cx="882650" cy="1437640"/>
            <a:chOff x="5554217" y="3960114"/>
            <a:chExt cx="882650" cy="1437640"/>
          </a:xfrm>
        </p:grpSpPr>
        <p:sp>
          <p:nvSpPr>
            <p:cNvPr id="6" name="object 6" descr=""/>
            <p:cNvSpPr/>
            <p:nvPr/>
          </p:nvSpPr>
          <p:spPr>
            <a:xfrm>
              <a:off x="5559551" y="3965448"/>
              <a:ext cx="871855" cy="1426845"/>
            </a:xfrm>
            <a:custGeom>
              <a:avLst/>
              <a:gdLst/>
              <a:ahLst/>
              <a:cxnLst/>
              <a:rect l="l" t="t" r="r" b="b"/>
              <a:pathLst>
                <a:path w="871854" h="1426845">
                  <a:moveTo>
                    <a:pt x="435864" y="1426464"/>
                  </a:moveTo>
                  <a:lnTo>
                    <a:pt x="0" y="990600"/>
                  </a:lnTo>
                  <a:lnTo>
                    <a:pt x="217932" y="990600"/>
                  </a:lnTo>
                  <a:lnTo>
                    <a:pt x="217932" y="0"/>
                  </a:lnTo>
                  <a:lnTo>
                    <a:pt x="653796" y="0"/>
                  </a:lnTo>
                  <a:lnTo>
                    <a:pt x="653796" y="990600"/>
                  </a:lnTo>
                  <a:lnTo>
                    <a:pt x="871728" y="990600"/>
                  </a:lnTo>
                  <a:lnTo>
                    <a:pt x="435864" y="142646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59551" y="3965448"/>
              <a:ext cx="871855" cy="1426845"/>
            </a:xfrm>
            <a:custGeom>
              <a:avLst/>
              <a:gdLst/>
              <a:ahLst/>
              <a:cxnLst/>
              <a:rect l="l" t="t" r="r" b="b"/>
              <a:pathLst>
                <a:path w="871854" h="1426845">
                  <a:moveTo>
                    <a:pt x="0" y="990600"/>
                  </a:moveTo>
                  <a:lnTo>
                    <a:pt x="217932" y="990600"/>
                  </a:lnTo>
                  <a:lnTo>
                    <a:pt x="217932" y="0"/>
                  </a:lnTo>
                  <a:lnTo>
                    <a:pt x="653796" y="0"/>
                  </a:lnTo>
                  <a:lnTo>
                    <a:pt x="653796" y="990600"/>
                  </a:lnTo>
                  <a:lnTo>
                    <a:pt x="871728" y="990600"/>
                  </a:lnTo>
                  <a:lnTo>
                    <a:pt x="435864" y="1426464"/>
                  </a:lnTo>
                  <a:lnTo>
                    <a:pt x="0" y="990600"/>
                  </a:lnTo>
                  <a:close/>
                </a:path>
              </a:pathLst>
            </a:custGeom>
            <a:ln w="10668">
              <a:solidFill>
                <a:srgbClr val="387B0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357666" y="1831676"/>
            <a:ext cx="1721485" cy="6858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4400">
                <a:solidFill>
                  <a:srgbClr val="F7F7F7"/>
                </a:solidFill>
                <a:latin typeface="Verdana"/>
                <a:cs typeface="Verdana"/>
              </a:rPr>
              <a:t>PC,</a:t>
            </a:r>
            <a:r>
              <a:rPr dirty="0" sz="4400" spc="-185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4400" spc="-459">
                <a:solidFill>
                  <a:srgbClr val="F7F7F7"/>
                </a:solidFill>
                <a:latin typeface="Verdana"/>
                <a:cs typeface="Verdana"/>
              </a:rPr>
              <a:t>PI,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31830" y="1831676"/>
            <a:ext cx="1530985" cy="6858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4400" spc="-60">
                <a:solidFill>
                  <a:srgbClr val="F7F7F7"/>
                </a:solidFill>
                <a:latin typeface="Verdana"/>
                <a:cs typeface="Verdana"/>
              </a:rPr>
              <a:t>CL,</a:t>
            </a:r>
            <a:r>
              <a:rPr dirty="0" sz="4400" spc="-325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4400" spc="-434">
                <a:solidFill>
                  <a:srgbClr val="F7F7F7"/>
                </a:solidFill>
                <a:latin typeface="Verdana"/>
                <a:cs typeface="Verdana"/>
              </a:rPr>
              <a:t>R,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6949" y="348610"/>
            <a:ext cx="5676900" cy="21704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100"/>
              </a:spcBef>
            </a:pPr>
            <a:r>
              <a:rPr dirty="0" sz="4400" spc="-345"/>
              <a:t>ELEMENTOS</a:t>
            </a:r>
            <a:r>
              <a:rPr dirty="0" sz="4400" spc="-95"/>
              <a:t> </a:t>
            </a:r>
            <a:r>
              <a:rPr dirty="0" sz="4400" spc="-10"/>
              <a:t>CURVAS </a:t>
            </a:r>
            <a:r>
              <a:rPr dirty="0" sz="4400" spc="-310"/>
              <a:t>CIRCULARES</a:t>
            </a:r>
            <a:r>
              <a:rPr dirty="0" sz="4400" spc="-30"/>
              <a:t> </a:t>
            </a:r>
            <a:r>
              <a:rPr dirty="0" sz="4400" spc="-495"/>
              <a:t>SIMPLES</a:t>
            </a:r>
            <a:endParaRPr sz="4400"/>
          </a:p>
          <a:p>
            <a:pPr algn="ctr" marL="189230">
              <a:lnSpc>
                <a:spcPct val="100000"/>
              </a:lnSpc>
              <a:spcBef>
                <a:spcPts val="1045"/>
              </a:spcBef>
              <a:tabLst>
                <a:tab pos="2778760" algn="l"/>
              </a:tabLst>
            </a:pPr>
            <a:r>
              <a:rPr dirty="0" sz="4400" spc="-450" b="0">
                <a:solidFill>
                  <a:srgbClr val="F7F7F7"/>
                </a:solidFill>
                <a:latin typeface="Verdana"/>
                <a:cs typeface="Verdana"/>
              </a:rPr>
              <a:t>PT,</a:t>
            </a:r>
            <a:r>
              <a:rPr dirty="0" sz="4400" b="0">
                <a:solidFill>
                  <a:srgbClr val="F7F7F7"/>
                </a:solidFill>
                <a:latin typeface="Verdana"/>
                <a:cs typeface="Verdana"/>
              </a:rPr>
              <a:t>	O,</a:t>
            </a:r>
            <a:r>
              <a:rPr dirty="0" sz="4400" spc="-254" b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4400" spc="280" b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57683" y="1831676"/>
            <a:ext cx="1287780" cy="6858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4400" spc="-385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dirty="0" sz="4400" spc="-26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4400" spc="-409">
                <a:solidFill>
                  <a:srgbClr val="F7F7F7"/>
                </a:solidFill>
                <a:latin typeface="Verdana"/>
                <a:cs typeface="Verdana"/>
              </a:rPr>
              <a:t>E,</a:t>
            </a:r>
            <a:r>
              <a:rPr dirty="0" sz="4400" spc="-21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dirty="0" sz="4400" spc="-575">
                <a:solidFill>
                  <a:srgbClr val="F7F7F7"/>
                </a:solidFill>
                <a:latin typeface="Verdana"/>
                <a:cs typeface="Verdana"/>
              </a:rPr>
              <a:t>∆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431390" y="1822253"/>
            <a:ext cx="18034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34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44966" y="2492712"/>
            <a:ext cx="41529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655">
                <a:solidFill>
                  <a:srgbClr val="F7F7F7"/>
                </a:solidFill>
                <a:latin typeface="Verdana"/>
                <a:cs typeface="Verdana"/>
              </a:rPr>
              <a:t>T,</a:t>
            </a:r>
            <a:endParaRPr sz="44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035" y="1982724"/>
            <a:ext cx="1728216" cy="78028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7596" y="1900427"/>
            <a:ext cx="1324355" cy="10104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8447" y="2017776"/>
            <a:ext cx="1917191" cy="59740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9188" y="4543044"/>
            <a:ext cx="1006105" cy="58673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2575" y="3098292"/>
            <a:ext cx="2157983" cy="111099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6021" y="4463796"/>
            <a:ext cx="1869159" cy="71780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93126" y="3019043"/>
            <a:ext cx="1223496" cy="92290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02228" y="6432803"/>
            <a:ext cx="1045510" cy="870203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945377" y="5737331"/>
            <a:ext cx="165925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17195" algn="l"/>
                <a:tab pos="1073785" algn="l"/>
              </a:tabLst>
            </a:pPr>
            <a:r>
              <a:rPr dirty="0" sz="1950" spc="-50" b="1">
                <a:solidFill>
                  <a:srgbClr val="387B0C"/>
                </a:solidFill>
                <a:latin typeface="Arial"/>
                <a:cs typeface="Arial"/>
              </a:rPr>
              <a:t>δ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	</a:t>
            </a:r>
            <a:r>
              <a:rPr dirty="0" sz="1950" spc="-25" b="1">
                <a:solidFill>
                  <a:srgbClr val="387B0C"/>
                </a:solidFill>
                <a:latin typeface="Arial"/>
                <a:cs typeface="Arial"/>
              </a:rPr>
              <a:t>por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	</a:t>
            </a:r>
            <a:r>
              <a:rPr dirty="0" sz="1950" spc="-20" b="1">
                <a:solidFill>
                  <a:srgbClr val="387B0C"/>
                </a:solidFill>
                <a:latin typeface="Arial"/>
                <a:cs typeface="Arial"/>
              </a:rPr>
              <a:t>cada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831318" y="5737331"/>
            <a:ext cx="84963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cuerda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62250" y="6039130"/>
            <a:ext cx="850900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unidad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09605" y="3320796"/>
            <a:ext cx="2168821" cy="701661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7119617" y="5746417"/>
            <a:ext cx="23742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deflexión</a:t>
            </a:r>
            <a:r>
              <a:rPr dirty="0" sz="1950" spc="45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por</a:t>
            </a:r>
            <a:r>
              <a:rPr dirty="0" sz="1950" spc="65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metro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84062" y="6595871"/>
            <a:ext cx="1003717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1528" rIns="0" bIns="0" rtlCol="0" vert="horz">
            <a:spAutoFit/>
          </a:bodyPr>
          <a:lstStyle/>
          <a:p>
            <a:pPr marL="803275" marR="5080" indent="-177165">
              <a:lnSpc>
                <a:spcPct val="100200"/>
              </a:lnSpc>
              <a:spcBef>
                <a:spcPts val="90"/>
              </a:spcBef>
            </a:pPr>
            <a:r>
              <a:rPr dirty="0" spc="-385"/>
              <a:t>EJERCICIO</a:t>
            </a:r>
            <a:r>
              <a:rPr dirty="0" spc="-65"/>
              <a:t> </a:t>
            </a:r>
            <a:r>
              <a:rPr dirty="0" spc="-605"/>
              <a:t>DE </a:t>
            </a:r>
            <a:r>
              <a:rPr dirty="0" spc="-95"/>
              <a:t>APLICACION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8454" y="7005307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9083" y="337844"/>
            <a:ext cx="753999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95625" marR="5080" indent="-3083560">
              <a:lnSpc>
                <a:spcPct val="100000"/>
              </a:lnSpc>
              <a:spcBef>
                <a:spcPts val="100"/>
              </a:spcBef>
            </a:pPr>
            <a:r>
              <a:rPr dirty="0" sz="3300" spc="-254"/>
              <a:t>DEFLEXIÓN</a:t>
            </a:r>
            <a:r>
              <a:rPr dirty="0" sz="3300" spc="-45"/>
              <a:t> </a:t>
            </a:r>
            <a:r>
              <a:rPr dirty="0" sz="3300" spc="-254"/>
              <a:t>DE</a:t>
            </a:r>
            <a:r>
              <a:rPr dirty="0" sz="3300" spc="-80"/>
              <a:t> </a:t>
            </a:r>
            <a:r>
              <a:rPr dirty="0" sz="3300" spc="-35"/>
              <a:t>UNA</a:t>
            </a:r>
            <a:r>
              <a:rPr dirty="0" sz="3300" spc="-210"/>
              <a:t> </a:t>
            </a:r>
            <a:r>
              <a:rPr dirty="0" sz="3300" spc="-25"/>
              <a:t>CURVA</a:t>
            </a:r>
            <a:r>
              <a:rPr dirty="0" sz="3300" spc="-130"/>
              <a:t> </a:t>
            </a:r>
            <a:r>
              <a:rPr dirty="0" sz="3300" spc="-155"/>
              <a:t>CIRCULAR </a:t>
            </a:r>
            <a:r>
              <a:rPr dirty="0" sz="3300" spc="-380"/>
              <a:t>SIMPLE</a:t>
            </a:r>
            <a:endParaRPr sz="3300"/>
          </a:p>
        </p:txBody>
      </p:sp>
      <p:sp>
        <p:nvSpPr>
          <p:cNvPr id="3" name="object 3" descr=""/>
          <p:cNvSpPr txBox="1"/>
          <p:nvPr/>
        </p:nvSpPr>
        <p:spPr>
          <a:xfrm>
            <a:off x="2265741" y="1965537"/>
            <a:ext cx="7476490" cy="4733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10" b="1">
                <a:latin typeface="Tahoma"/>
                <a:cs typeface="Tahoma"/>
              </a:rPr>
              <a:t>DATOS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010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b="1">
                <a:latin typeface="Tahoma"/>
                <a:cs typeface="Tahoma"/>
              </a:rPr>
              <a:t>Curva</a:t>
            </a:r>
            <a:r>
              <a:rPr dirty="0" sz="3300" spc="-110" b="1">
                <a:latin typeface="Tahoma"/>
                <a:cs typeface="Tahoma"/>
              </a:rPr>
              <a:t> </a:t>
            </a:r>
            <a:r>
              <a:rPr dirty="0" sz="3300" spc="-35" b="1">
                <a:latin typeface="Tahoma"/>
                <a:cs typeface="Tahoma"/>
              </a:rPr>
              <a:t>circular</a:t>
            </a:r>
            <a:r>
              <a:rPr dirty="0" sz="3300" spc="-110" b="1">
                <a:latin typeface="Tahoma"/>
                <a:cs typeface="Tahoma"/>
              </a:rPr>
              <a:t> </a:t>
            </a:r>
            <a:r>
              <a:rPr dirty="0" sz="3300" spc="-65" b="1">
                <a:latin typeface="Tahoma"/>
                <a:cs typeface="Tahoma"/>
              </a:rPr>
              <a:t>simple</a:t>
            </a:r>
            <a:r>
              <a:rPr dirty="0" sz="3300" spc="-80" b="1">
                <a:latin typeface="Tahoma"/>
                <a:cs typeface="Tahoma"/>
              </a:rPr>
              <a:t> </a:t>
            </a:r>
            <a:r>
              <a:rPr dirty="0" sz="3300" spc="195" b="1">
                <a:latin typeface="Tahoma"/>
                <a:cs typeface="Tahoma"/>
              </a:rPr>
              <a:t>a</a:t>
            </a:r>
            <a:r>
              <a:rPr dirty="0" sz="3300" spc="-145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la</a:t>
            </a:r>
            <a:r>
              <a:rPr dirty="0" sz="3300" spc="-105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derecha.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spc="-100" b="1">
                <a:latin typeface="Tahoma"/>
                <a:cs typeface="Tahoma"/>
              </a:rPr>
              <a:t>Rumbo</a:t>
            </a:r>
            <a:r>
              <a:rPr dirty="0" sz="3300" spc="-140" b="1">
                <a:latin typeface="Tahoma"/>
                <a:cs typeface="Tahoma"/>
              </a:rPr>
              <a:t> </a:t>
            </a:r>
            <a:r>
              <a:rPr dirty="0" sz="3300" spc="-95" b="1">
                <a:latin typeface="Tahoma"/>
                <a:cs typeface="Tahoma"/>
              </a:rPr>
              <a:t>Tangente</a:t>
            </a:r>
            <a:r>
              <a:rPr dirty="0" sz="3300" spc="-90" b="1">
                <a:latin typeface="Tahoma"/>
                <a:cs typeface="Tahoma"/>
              </a:rPr>
              <a:t> </a:t>
            </a:r>
            <a:r>
              <a:rPr dirty="0" sz="3300" spc="105" b="1">
                <a:latin typeface="Tahoma"/>
                <a:cs typeface="Tahoma"/>
              </a:rPr>
              <a:t>de</a:t>
            </a:r>
            <a:r>
              <a:rPr dirty="0" sz="3300" spc="-90" b="1">
                <a:latin typeface="Tahoma"/>
                <a:cs typeface="Tahoma"/>
              </a:rPr>
              <a:t> </a:t>
            </a:r>
            <a:r>
              <a:rPr dirty="0" sz="3300" spc="-65" b="1">
                <a:latin typeface="Tahoma"/>
                <a:cs typeface="Tahoma"/>
              </a:rPr>
              <a:t>entrada:</a:t>
            </a:r>
            <a:r>
              <a:rPr dirty="0" sz="3300" spc="-125" b="1">
                <a:latin typeface="Tahoma"/>
                <a:cs typeface="Tahoma"/>
              </a:rPr>
              <a:t> </a:t>
            </a:r>
            <a:r>
              <a:rPr dirty="0" sz="3300" spc="-254" b="1">
                <a:latin typeface="Tahoma"/>
                <a:cs typeface="Tahoma"/>
              </a:rPr>
              <a:t>31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25" b="1">
                <a:latin typeface="Tahoma"/>
                <a:cs typeface="Tahoma"/>
              </a:rPr>
              <a:t>NE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spc="90" b="1">
                <a:latin typeface="Tahoma"/>
                <a:cs typeface="Tahoma"/>
              </a:rPr>
              <a:t>Δ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254" b="1">
                <a:latin typeface="Tahoma"/>
                <a:cs typeface="Tahoma"/>
              </a:rPr>
              <a:t>60</a:t>
            </a:r>
            <a:r>
              <a:rPr dirty="0" sz="3300" spc="-75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D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b="1">
                <a:latin typeface="Tahoma"/>
                <a:cs typeface="Tahoma"/>
              </a:rPr>
              <a:t>Abscisa</a:t>
            </a:r>
            <a:r>
              <a:rPr dirty="0" sz="3300" spc="-8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del</a:t>
            </a:r>
            <a:r>
              <a:rPr dirty="0" sz="3300" spc="-60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PC:</a:t>
            </a:r>
            <a:r>
              <a:rPr dirty="0" sz="3300" spc="-55" b="1">
                <a:latin typeface="Tahoma"/>
                <a:cs typeface="Tahoma"/>
              </a:rPr>
              <a:t> </a:t>
            </a:r>
            <a:r>
              <a:rPr dirty="0" sz="3300" spc="-270" b="1">
                <a:latin typeface="Tahoma"/>
                <a:cs typeface="Tahoma"/>
              </a:rPr>
              <a:t>K2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+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80" b="1">
                <a:latin typeface="Tahoma"/>
                <a:cs typeface="Tahoma"/>
              </a:rPr>
              <a:t>423.740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spc="-505" b="1">
                <a:latin typeface="Tahoma"/>
                <a:cs typeface="Tahoma"/>
              </a:rPr>
              <a:t>R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25" b="1">
                <a:latin typeface="Tahoma"/>
                <a:cs typeface="Tahoma"/>
              </a:rPr>
              <a:t>70m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spc="-185" b="1">
                <a:latin typeface="Tahoma"/>
                <a:cs typeface="Tahoma"/>
              </a:rPr>
              <a:t>C=</a:t>
            </a:r>
            <a:r>
              <a:rPr dirty="0" sz="3300" spc="-55" b="1">
                <a:latin typeface="Tahoma"/>
                <a:cs typeface="Tahoma"/>
              </a:rPr>
              <a:t> </a:t>
            </a:r>
            <a:r>
              <a:rPr dirty="0" sz="3300" spc="-25" b="1">
                <a:latin typeface="Tahoma"/>
                <a:cs typeface="Tahoma"/>
              </a:rPr>
              <a:t>10m</a:t>
            </a:r>
            <a:endParaRPr sz="3300">
              <a:latin typeface="Tahoma"/>
              <a:cs typeface="Tahoma"/>
            </a:endParaRPr>
          </a:p>
          <a:p>
            <a:pPr marL="274955" indent="-26225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74955" algn="l"/>
              </a:tabLst>
            </a:pPr>
            <a:r>
              <a:rPr dirty="0" sz="3300" spc="-525" b="1">
                <a:latin typeface="Tahoma"/>
                <a:cs typeface="Tahoma"/>
              </a:rPr>
              <a:t>PI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235" b="1">
                <a:latin typeface="Tahoma"/>
                <a:cs typeface="Tahoma"/>
              </a:rPr>
              <a:t>1000N</a:t>
            </a:r>
            <a:r>
              <a:rPr dirty="0" sz="3300" spc="-75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,</a:t>
            </a:r>
            <a:r>
              <a:rPr dirty="0" sz="3300" spc="-114" b="1">
                <a:latin typeface="Tahoma"/>
                <a:cs typeface="Tahoma"/>
              </a:rPr>
              <a:t> </a:t>
            </a:r>
            <a:r>
              <a:rPr dirty="0" sz="3300" spc="-295" b="1">
                <a:latin typeface="Tahoma"/>
                <a:cs typeface="Tahoma"/>
              </a:rPr>
              <a:t>500E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190515" y="7261307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2534" y="453753"/>
            <a:ext cx="676529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824230">
              <a:lnSpc>
                <a:spcPct val="100000"/>
              </a:lnSpc>
              <a:spcBef>
                <a:spcPts val="100"/>
              </a:spcBef>
            </a:pPr>
            <a:r>
              <a:rPr dirty="0" sz="4400" spc="-330"/>
              <a:t>DEFLEXIÓN</a:t>
            </a:r>
            <a:r>
              <a:rPr dirty="0" sz="4400" spc="-55"/>
              <a:t> </a:t>
            </a:r>
            <a:r>
              <a:rPr dirty="0" sz="4400" spc="-355"/>
              <a:t>DE</a:t>
            </a:r>
            <a:r>
              <a:rPr dirty="0" sz="4400" spc="-55"/>
              <a:t> </a:t>
            </a:r>
            <a:r>
              <a:rPr dirty="0" sz="4400" spc="-25"/>
              <a:t>UNA CURVA</a:t>
            </a:r>
            <a:r>
              <a:rPr dirty="0" sz="4400" spc="-229"/>
              <a:t> </a:t>
            </a:r>
            <a:r>
              <a:rPr dirty="0" sz="4400" spc="-265"/>
              <a:t>CIRCULAR</a:t>
            </a:r>
            <a:r>
              <a:rPr dirty="0" sz="4400" spc="-60"/>
              <a:t> </a:t>
            </a:r>
            <a:r>
              <a:rPr dirty="0" sz="4400" spc="-490"/>
              <a:t>SIMPLE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186350" y="2219946"/>
            <a:ext cx="6402705" cy="38989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600" spc="-10" b="1">
                <a:latin typeface="Tahoma"/>
                <a:cs typeface="Tahoma"/>
              </a:rPr>
              <a:t>Calcular: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ahoma"/>
              <a:cs typeface="Tahoma"/>
            </a:endParaRPr>
          </a:p>
          <a:p>
            <a:pPr marL="574040" indent="-561340">
              <a:lnSpc>
                <a:spcPct val="100000"/>
              </a:lnSpc>
              <a:buAutoNum type="arabicPeriod"/>
              <a:tabLst>
                <a:tab pos="574040" algn="l"/>
              </a:tabLst>
            </a:pPr>
            <a:r>
              <a:rPr dirty="0" sz="3600" spc="-105" b="1">
                <a:latin typeface="Tahoma"/>
                <a:cs typeface="Tahoma"/>
              </a:rPr>
              <a:t>Elementos</a:t>
            </a:r>
            <a:r>
              <a:rPr dirty="0" sz="3600" spc="-125" b="1">
                <a:latin typeface="Tahoma"/>
                <a:cs typeface="Tahoma"/>
              </a:rPr>
              <a:t> </a:t>
            </a:r>
            <a:r>
              <a:rPr dirty="0" sz="3600" spc="-10" b="1">
                <a:latin typeface="Tahoma"/>
                <a:cs typeface="Tahoma"/>
              </a:rPr>
              <a:t>geométricos</a:t>
            </a:r>
            <a:endParaRPr sz="3600">
              <a:latin typeface="Tahoma"/>
              <a:cs typeface="Tahoma"/>
            </a:endParaRPr>
          </a:p>
          <a:p>
            <a:pPr marL="574040" indent="-561340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574040" algn="l"/>
              </a:tabLst>
            </a:pPr>
            <a:r>
              <a:rPr dirty="0" sz="3600" spc="-10" b="1">
                <a:latin typeface="Tahoma"/>
                <a:cs typeface="Tahoma"/>
              </a:rPr>
              <a:t>Deflexiones</a:t>
            </a:r>
            <a:endParaRPr sz="3600">
              <a:latin typeface="Tahoma"/>
              <a:cs typeface="Tahoma"/>
            </a:endParaRPr>
          </a:p>
          <a:p>
            <a:pPr marL="574040" indent="-56134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74040" algn="l"/>
              </a:tabLst>
            </a:pPr>
            <a:r>
              <a:rPr dirty="0" sz="3600" spc="-80" b="1">
                <a:latin typeface="Tahoma"/>
                <a:cs typeface="Tahoma"/>
              </a:rPr>
              <a:t>Rumbo</a:t>
            </a:r>
            <a:r>
              <a:rPr dirty="0" sz="3600" spc="-170" b="1">
                <a:latin typeface="Tahoma"/>
                <a:cs typeface="Tahoma"/>
              </a:rPr>
              <a:t> </a:t>
            </a:r>
            <a:r>
              <a:rPr dirty="0" sz="3600" spc="-515" b="1">
                <a:latin typeface="Tahoma"/>
                <a:cs typeface="Tahoma"/>
              </a:rPr>
              <a:t>PI</a:t>
            </a:r>
            <a:r>
              <a:rPr dirty="0" sz="3600" spc="-40" b="1">
                <a:latin typeface="Tahoma"/>
                <a:cs typeface="Tahoma"/>
              </a:rPr>
              <a:t> </a:t>
            </a:r>
            <a:r>
              <a:rPr dirty="0" sz="3600" spc="-484" b="1">
                <a:latin typeface="Tahoma"/>
                <a:cs typeface="Tahoma"/>
              </a:rPr>
              <a:t>–</a:t>
            </a:r>
            <a:r>
              <a:rPr dirty="0" sz="3600" spc="-40" b="1">
                <a:latin typeface="Tahoma"/>
                <a:cs typeface="Tahoma"/>
              </a:rPr>
              <a:t> </a:t>
            </a:r>
            <a:r>
              <a:rPr dirty="0" sz="3600" spc="-535" b="1">
                <a:latin typeface="Tahoma"/>
                <a:cs typeface="Tahoma"/>
              </a:rPr>
              <a:t>PT</a:t>
            </a:r>
            <a:endParaRPr sz="3600">
              <a:latin typeface="Tahoma"/>
              <a:cs typeface="Tahoma"/>
            </a:endParaRPr>
          </a:p>
          <a:p>
            <a:pPr marL="574040" indent="-56134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74040" algn="l"/>
              </a:tabLst>
            </a:pPr>
            <a:r>
              <a:rPr dirty="0" sz="3600" spc="90" b="1">
                <a:latin typeface="Tahoma"/>
                <a:cs typeface="Tahoma"/>
              </a:rPr>
              <a:t>Coordenada</a:t>
            </a:r>
            <a:r>
              <a:rPr dirty="0" sz="3600" spc="-30" b="1">
                <a:latin typeface="Tahoma"/>
                <a:cs typeface="Tahoma"/>
              </a:rPr>
              <a:t> </a:t>
            </a:r>
            <a:r>
              <a:rPr dirty="0" sz="3600" spc="-25" b="1">
                <a:latin typeface="Tahoma"/>
                <a:cs typeface="Tahoma"/>
              </a:rPr>
              <a:t>PC</a:t>
            </a:r>
            <a:endParaRPr sz="3600">
              <a:latin typeface="Tahoma"/>
              <a:cs typeface="Tahoma"/>
            </a:endParaRPr>
          </a:p>
          <a:p>
            <a:pPr marL="574040" indent="-561340">
              <a:lnSpc>
                <a:spcPct val="100000"/>
              </a:lnSpc>
              <a:spcBef>
                <a:spcPts val="35"/>
              </a:spcBef>
              <a:buAutoNum type="arabicPeriod"/>
              <a:tabLst>
                <a:tab pos="574040" algn="l"/>
              </a:tabLst>
            </a:pPr>
            <a:r>
              <a:rPr dirty="0" sz="3600" spc="90" b="1">
                <a:latin typeface="Tahoma"/>
                <a:cs typeface="Tahoma"/>
              </a:rPr>
              <a:t>Coordenada</a:t>
            </a:r>
            <a:r>
              <a:rPr dirty="0" sz="3600" spc="-75" b="1">
                <a:latin typeface="Tahoma"/>
                <a:cs typeface="Tahoma"/>
              </a:rPr>
              <a:t> </a:t>
            </a:r>
            <a:r>
              <a:rPr dirty="0" sz="3600" b="1">
                <a:latin typeface="Tahoma"/>
                <a:cs typeface="Tahoma"/>
              </a:rPr>
              <a:t>del</a:t>
            </a:r>
            <a:r>
              <a:rPr dirty="0" sz="3600" spc="-70" b="1">
                <a:latin typeface="Tahoma"/>
                <a:cs typeface="Tahoma"/>
              </a:rPr>
              <a:t> </a:t>
            </a:r>
            <a:r>
              <a:rPr dirty="0" sz="3600" spc="-25" b="1">
                <a:latin typeface="Tahoma"/>
                <a:cs typeface="Tahoma"/>
              </a:rPr>
              <a:t>centro</a:t>
            </a:r>
            <a:r>
              <a:rPr dirty="0" sz="3600" spc="-105" b="1">
                <a:latin typeface="Tahoma"/>
                <a:cs typeface="Tahoma"/>
              </a:rPr>
              <a:t> </a:t>
            </a:r>
            <a:r>
              <a:rPr dirty="0" sz="3600" spc="225" b="1">
                <a:latin typeface="Tahoma"/>
                <a:cs typeface="Tahoma"/>
              </a:rPr>
              <a:t>O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348905" y="7281076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48241" y="2478974"/>
            <a:ext cx="5398770" cy="404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15950" algn="l"/>
              </a:tabLst>
            </a:pPr>
            <a:r>
              <a:rPr dirty="0" sz="3300" spc="-25" b="1">
                <a:latin typeface="Tahoma"/>
                <a:cs typeface="Tahoma"/>
              </a:rPr>
              <a:t>1.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114" b="1">
                <a:latin typeface="Tahoma"/>
                <a:cs typeface="Tahoma"/>
              </a:rPr>
              <a:t>Elementos</a:t>
            </a:r>
            <a:r>
              <a:rPr dirty="0" sz="3300" spc="-65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geométricos</a:t>
            </a:r>
            <a:endParaRPr sz="3300">
              <a:latin typeface="Tahoma"/>
              <a:cs typeface="Tahoma"/>
            </a:endParaRPr>
          </a:p>
          <a:p>
            <a:pPr marL="50800" marR="1783080">
              <a:lnSpc>
                <a:spcPct val="100000"/>
              </a:lnSpc>
              <a:spcBef>
                <a:spcPts val="3959"/>
              </a:spcBef>
              <a:tabLst>
                <a:tab pos="1687195" algn="l"/>
              </a:tabLst>
            </a:pPr>
            <a:r>
              <a:rPr dirty="0" sz="3300" spc="260" b="1">
                <a:latin typeface="Tahoma"/>
                <a:cs typeface="Tahoma"/>
              </a:rPr>
              <a:t>G</a:t>
            </a:r>
            <a:r>
              <a:rPr dirty="0" baseline="-20202" sz="3300" spc="390" b="1">
                <a:latin typeface="Tahoma"/>
                <a:cs typeface="Tahoma"/>
              </a:rPr>
              <a:t>c</a:t>
            </a:r>
            <a:r>
              <a:rPr dirty="0" baseline="-20202" sz="3300" spc="412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0" b="1">
                <a:latin typeface="Tahoma"/>
                <a:cs typeface="Tahoma"/>
              </a:rPr>
              <a:t> </a:t>
            </a:r>
            <a:r>
              <a:rPr dirty="0" sz="3300" spc="-459" b="1">
                <a:latin typeface="Tahoma"/>
                <a:cs typeface="Tahoma"/>
              </a:rPr>
              <a:t>8º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04" b="1">
                <a:latin typeface="Tahoma"/>
                <a:cs typeface="Tahoma"/>
              </a:rPr>
              <a:t>11</a:t>
            </a:r>
            <a:r>
              <a:rPr dirty="0" sz="2850" spc="-204" b="1">
                <a:latin typeface="Tahoma"/>
                <a:cs typeface="Tahoma"/>
              </a:rPr>
              <a:t>'</a:t>
            </a:r>
            <a:r>
              <a:rPr dirty="0" sz="2850" spc="-5" b="1">
                <a:latin typeface="Tahoma"/>
                <a:cs typeface="Tahoma"/>
              </a:rPr>
              <a:t> </a:t>
            </a:r>
            <a:r>
              <a:rPr dirty="0" sz="3300" spc="-204" b="1">
                <a:latin typeface="Tahoma"/>
                <a:cs typeface="Tahoma"/>
              </a:rPr>
              <a:t>31,52” </a:t>
            </a:r>
            <a:r>
              <a:rPr dirty="0" sz="3300" spc="-650" b="1">
                <a:latin typeface="Tahoma"/>
                <a:cs typeface="Tahoma"/>
              </a:rPr>
              <a:t>T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75" b="1">
                <a:latin typeface="Tahoma"/>
                <a:cs typeface="Tahoma"/>
              </a:rPr>
              <a:t>40.415m</a:t>
            </a:r>
            <a:endParaRPr sz="3300">
              <a:latin typeface="Tahoma"/>
              <a:cs typeface="Tahoma"/>
            </a:endParaRPr>
          </a:p>
          <a:p>
            <a:pPr marL="50800" marR="2810510">
              <a:lnSpc>
                <a:spcPct val="100000"/>
              </a:lnSpc>
              <a:tabLst>
                <a:tab pos="1016635" algn="l"/>
              </a:tabLst>
            </a:pPr>
            <a:r>
              <a:rPr dirty="0" sz="3300" b="1">
                <a:latin typeface="Tahoma"/>
                <a:cs typeface="Tahoma"/>
              </a:rPr>
              <a:t>L</a:t>
            </a:r>
            <a:r>
              <a:rPr dirty="0" baseline="-20202" sz="3300" b="1">
                <a:latin typeface="Tahoma"/>
                <a:cs typeface="Tahoma"/>
              </a:rPr>
              <a:t>c</a:t>
            </a:r>
            <a:r>
              <a:rPr dirty="0" baseline="-20202" sz="3300" spc="75" b="1">
                <a:latin typeface="Tahoma"/>
                <a:cs typeface="Tahoma"/>
              </a:rPr>
              <a:t> </a:t>
            </a:r>
            <a:r>
              <a:rPr dirty="0" sz="3300" spc="-780" b="1">
                <a:latin typeface="Tahoma"/>
                <a:cs typeface="Tahoma"/>
              </a:rPr>
              <a:t>=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35" b="1">
                <a:latin typeface="Tahoma"/>
                <a:cs typeface="Tahoma"/>
              </a:rPr>
              <a:t>73.24</a:t>
            </a:r>
            <a:r>
              <a:rPr dirty="0" sz="3300" spc="-55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m </a:t>
            </a:r>
            <a:r>
              <a:rPr dirty="0" sz="3300" b="1">
                <a:latin typeface="Tahoma"/>
                <a:cs typeface="Tahoma"/>
              </a:rPr>
              <a:t>CL</a:t>
            </a:r>
            <a:r>
              <a:rPr dirty="0" sz="3300" spc="-14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45" b="1">
                <a:latin typeface="Tahoma"/>
                <a:cs typeface="Tahoma"/>
              </a:rPr>
              <a:t> </a:t>
            </a:r>
            <a:r>
              <a:rPr dirty="0" sz="3300" spc="-254" b="1">
                <a:latin typeface="Tahoma"/>
                <a:cs typeface="Tahoma"/>
              </a:rPr>
              <a:t>70</a:t>
            </a:r>
            <a:r>
              <a:rPr dirty="0" sz="3300" spc="-80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m</a:t>
            </a:r>
            <a:endParaRPr sz="3300">
              <a:latin typeface="Tahoma"/>
              <a:cs typeface="Tahoma"/>
            </a:endParaRPr>
          </a:p>
          <a:p>
            <a:pPr marL="50800" marR="2776855">
              <a:lnSpc>
                <a:spcPct val="100000"/>
              </a:lnSpc>
              <a:tabLst>
                <a:tab pos="1050290" algn="l"/>
              </a:tabLst>
            </a:pPr>
            <a:r>
              <a:rPr dirty="0" sz="3300" b="1">
                <a:latin typeface="Tahoma"/>
                <a:cs typeface="Tahoma"/>
              </a:rPr>
              <a:t>E</a:t>
            </a:r>
            <a:r>
              <a:rPr dirty="0" baseline="-20202" sz="3300" b="1">
                <a:latin typeface="Tahoma"/>
                <a:cs typeface="Tahoma"/>
              </a:rPr>
              <a:t>c</a:t>
            </a:r>
            <a:r>
              <a:rPr dirty="0" baseline="-20202" sz="3300" spc="270" b="1">
                <a:latin typeface="Tahoma"/>
                <a:cs typeface="Tahoma"/>
              </a:rPr>
              <a:t> </a:t>
            </a:r>
            <a:r>
              <a:rPr dirty="0" sz="3300" spc="-780" b="1">
                <a:latin typeface="Tahoma"/>
                <a:cs typeface="Tahoma"/>
              </a:rPr>
              <a:t>=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35" b="1">
                <a:latin typeface="Tahoma"/>
                <a:cs typeface="Tahoma"/>
              </a:rPr>
              <a:t>10.82</a:t>
            </a:r>
            <a:r>
              <a:rPr dirty="0" sz="3300" spc="-55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m </a:t>
            </a:r>
            <a:r>
              <a:rPr dirty="0" sz="3300" b="1">
                <a:latin typeface="Tahoma"/>
                <a:cs typeface="Tahoma"/>
              </a:rPr>
              <a:t>M</a:t>
            </a:r>
            <a:r>
              <a:rPr dirty="0" sz="3300" spc="-40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235" b="1">
                <a:latin typeface="Tahoma"/>
                <a:cs typeface="Tahoma"/>
              </a:rPr>
              <a:t>9.378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spc="-50" b="1">
                <a:latin typeface="Tahoma"/>
                <a:cs typeface="Tahoma"/>
              </a:rPr>
              <a:t>m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48702" y="7151540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8657" y="555657"/>
            <a:ext cx="6111875" cy="1166495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1079500" marR="5080" indent="-1067435">
              <a:lnSpc>
                <a:spcPts val="4490"/>
              </a:lnSpc>
              <a:spcBef>
                <a:spcPts val="200"/>
              </a:spcBef>
            </a:pPr>
            <a:r>
              <a:rPr dirty="0" sz="3750" spc="-295"/>
              <a:t>DEFLEXIÓN</a:t>
            </a:r>
            <a:r>
              <a:rPr dirty="0" sz="3750" spc="-90"/>
              <a:t> </a:t>
            </a:r>
            <a:r>
              <a:rPr dirty="0" sz="3750" spc="-305"/>
              <a:t>DE</a:t>
            </a:r>
            <a:r>
              <a:rPr dirty="0" sz="3750" spc="-90"/>
              <a:t> </a:t>
            </a:r>
            <a:r>
              <a:rPr dirty="0" sz="3750" spc="-55"/>
              <a:t>UNA</a:t>
            </a:r>
            <a:r>
              <a:rPr dirty="0" sz="3750" spc="-170"/>
              <a:t> </a:t>
            </a:r>
            <a:r>
              <a:rPr dirty="0" sz="3750" spc="-10"/>
              <a:t>CURVA </a:t>
            </a:r>
            <a:r>
              <a:rPr dirty="0" sz="3750" spc="-235"/>
              <a:t>CIRCULAR</a:t>
            </a:r>
            <a:r>
              <a:rPr dirty="0" sz="3750" spc="-45"/>
              <a:t> </a:t>
            </a:r>
            <a:r>
              <a:rPr dirty="0" sz="3750" spc="-430"/>
              <a:t>SIMPLE</a:t>
            </a:r>
            <a:endParaRPr sz="3750"/>
          </a:p>
        </p:txBody>
      </p:sp>
      <p:grpSp>
        <p:nvGrpSpPr>
          <p:cNvPr id="5" name="object 5" descr=""/>
          <p:cNvGrpSpPr/>
          <p:nvPr/>
        </p:nvGrpSpPr>
        <p:grpSpPr>
          <a:xfrm>
            <a:off x="8046675" y="3756884"/>
            <a:ext cx="1624965" cy="2664460"/>
            <a:chOff x="8046675" y="3756884"/>
            <a:chExt cx="1624965" cy="26644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7726" y="3756884"/>
              <a:ext cx="1330192" cy="6139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6675" y="5332476"/>
              <a:ext cx="1592298" cy="108853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127" y="4357115"/>
              <a:ext cx="1408175" cy="993648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7635" y="1824227"/>
            <a:ext cx="1155801" cy="96229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67806" y="4247388"/>
            <a:ext cx="1593509" cy="59740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23171" y="5637276"/>
            <a:ext cx="1005044" cy="58673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50480" y="6556247"/>
            <a:ext cx="2086355" cy="71780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22924" y="2964180"/>
            <a:ext cx="1827445" cy="59118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27641" y="2017228"/>
            <a:ext cx="7650480" cy="50152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518159" indent="-467359">
              <a:lnSpc>
                <a:spcPct val="100000"/>
              </a:lnSpc>
              <a:spcBef>
                <a:spcPts val="890"/>
              </a:spcBef>
              <a:buAutoNum type="arabicPeriod" startAt="2"/>
              <a:tabLst>
                <a:tab pos="518159" algn="l"/>
              </a:tabLst>
            </a:pPr>
            <a:r>
              <a:rPr dirty="0" sz="3300" spc="-10" b="1">
                <a:latin typeface="Tahoma"/>
                <a:cs typeface="Tahoma"/>
              </a:rPr>
              <a:t>Deflexiones</a:t>
            </a:r>
            <a:endParaRPr sz="3300">
              <a:latin typeface="Tahoma"/>
              <a:cs typeface="Tahoma"/>
            </a:endParaRPr>
          </a:p>
          <a:p>
            <a:pPr lvl="1" marL="615950" indent="-56515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615950" algn="l"/>
              </a:tabLst>
            </a:pPr>
            <a:r>
              <a:rPr dirty="0" sz="3300" spc="-100" b="1">
                <a:latin typeface="Tahoma"/>
                <a:cs typeface="Tahoma"/>
              </a:rPr>
              <a:t>Deflexión</a:t>
            </a:r>
            <a:r>
              <a:rPr dirty="0" sz="3300" spc="-1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x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cuerda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10" b="1">
                <a:latin typeface="Tahoma"/>
                <a:cs typeface="Tahoma"/>
              </a:rPr>
              <a:t>unidad</a:t>
            </a:r>
            <a:endParaRPr sz="33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795"/>
              </a:spcBef>
            </a:pPr>
            <a:r>
              <a:rPr dirty="0" sz="3300" b="1">
                <a:latin typeface="Tahoma"/>
                <a:cs typeface="Tahoma"/>
              </a:rPr>
              <a:t>δ</a:t>
            </a:r>
            <a:r>
              <a:rPr dirty="0" sz="3300" spc="-40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434" b="1">
                <a:latin typeface="Tahoma"/>
                <a:cs typeface="Tahoma"/>
              </a:rPr>
              <a:t>8º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spc="-245" b="1">
                <a:latin typeface="Tahoma"/>
                <a:cs typeface="Tahoma"/>
              </a:rPr>
              <a:t>11'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235" b="1">
                <a:latin typeface="Tahoma"/>
                <a:cs typeface="Tahoma"/>
              </a:rPr>
              <a:t>31,52”/2</a:t>
            </a:r>
            <a:r>
              <a:rPr dirty="0" sz="3300" spc="-75" b="1">
                <a:latin typeface="Tahoma"/>
                <a:cs typeface="Tahoma"/>
              </a:rPr>
              <a:t> </a:t>
            </a:r>
            <a:r>
              <a:rPr dirty="0" sz="3300" spc="-730" b="1">
                <a:latin typeface="Tahoma"/>
                <a:cs typeface="Tahoma"/>
              </a:rPr>
              <a:t>=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434" b="1">
                <a:latin typeface="Tahoma"/>
                <a:cs typeface="Tahoma"/>
              </a:rPr>
              <a:t>4º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spc="-225" b="1">
                <a:latin typeface="Tahoma"/>
                <a:cs typeface="Tahoma"/>
              </a:rPr>
              <a:t>5'</a:t>
            </a:r>
            <a:r>
              <a:rPr dirty="0" sz="3300" spc="-35" b="1">
                <a:latin typeface="Tahoma"/>
                <a:cs typeface="Tahoma"/>
              </a:rPr>
              <a:t> </a:t>
            </a:r>
            <a:r>
              <a:rPr dirty="0" sz="3300" spc="-204" b="1">
                <a:latin typeface="Tahoma"/>
                <a:cs typeface="Tahoma"/>
              </a:rPr>
              <a:t>45,76”</a:t>
            </a:r>
            <a:r>
              <a:rPr dirty="0" sz="3300" spc="-70" b="1">
                <a:latin typeface="Tahoma"/>
                <a:cs typeface="Tahoma"/>
              </a:rPr>
              <a:t> </a:t>
            </a:r>
            <a:r>
              <a:rPr dirty="0" sz="3300" spc="-450" b="1">
                <a:latin typeface="Tahoma"/>
                <a:cs typeface="Tahoma"/>
              </a:rPr>
              <a:t>/</a:t>
            </a:r>
            <a:endParaRPr sz="33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r>
              <a:rPr dirty="0" sz="3300" spc="-10" b="1">
                <a:latin typeface="Tahoma"/>
                <a:cs typeface="Tahoma"/>
              </a:rPr>
              <a:t>cuerda</a:t>
            </a: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3300">
              <a:latin typeface="Tahoma"/>
              <a:cs typeface="Tahoma"/>
            </a:endParaRPr>
          </a:p>
          <a:p>
            <a:pPr lvl="1" marL="615950" indent="-565150">
              <a:lnSpc>
                <a:spcPct val="100000"/>
              </a:lnSpc>
              <a:buFont typeface="Arial MT"/>
              <a:buChar char="•"/>
              <a:tabLst>
                <a:tab pos="615950" algn="l"/>
              </a:tabLst>
            </a:pPr>
            <a:r>
              <a:rPr dirty="0" sz="3300" spc="-100" b="1">
                <a:latin typeface="Tahoma"/>
                <a:cs typeface="Tahoma"/>
              </a:rPr>
              <a:t>Deflexión</a:t>
            </a:r>
            <a:r>
              <a:rPr dirty="0" sz="3300" spc="-130" b="1">
                <a:latin typeface="Tahoma"/>
                <a:cs typeface="Tahoma"/>
              </a:rPr>
              <a:t> </a:t>
            </a:r>
            <a:r>
              <a:rPr dirty="0" sz="3300" b="1">
                <a:latin typeface="Tahoma"/>
                <a:cs typeface="Tahoma"/>
              </a:rPr>
              <a:t>x</a:t>
            </a:r>
            <a:r>
              <a:rPr dirty="0" sz="3300" spc="-185" b="1">
                <a:latin typeface="Tahoma"/>
                <a:cs typeface="Tahoma"/>
              </a:rPr>
              <a:t> </a:t>
            </a:r>
            <a:r>
              <a:rPr dirty="0" sz="3300" spc="-20" b="1">
                <a:latin typeface="Tahoma"/>
                <a:cs typeface="Tahoma"/>
              </a:rPr>
              <a:t>metro</a:t>
            </a:r>
            <a:endParaRPr sz="3300">
              <a:latin typeface="Tahoma"/>
              <a:cs typeface="Tahoma"/>
            </a:endParaRPr>
          </a:p>
          <a:p>
            <a:pPr marL="615950" marR="68580" indent="-565785">
              <a:lnSpc>
                <a:spcPct val="100000"/>
              </a:lnSpc>
              <a:spcBef>
                <a:spcPts val="790"/>
              </a:spcBef>
              <a:tabLst>
                <a:tab pos="559435" algn="l"/>
                <a:tab pos="1245235" algn="l"/>
                <a:tab pos="1731010" algn="l"/>
                <a:tab pos="2347595" algn="l"/>
                <a:tab pos="3139440" algn="l"/>
                <a:tab pos="6395720" algn="l"/>
                <a:tab pos="7011670" algn="l"/>
              </a:tabLst>
            </a:pPr>
            <a:r>
              <a:rPr dirty="0" sz="3300" spc="30" b="1">
                <a:latin typeface="Tahoma"/>
                <a:cs typeface="Tahoma"/>
              </a:rPr>
              <a:t>d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baseline="-20202" sz="3300" spc="-30" b="1">
                <a:latin typeface="Tahoma"/>
                <a:cs typeface="Tahoma"/>
              </a:rPr>
              <a:t>(10)</a:t>
            </a:r>
            <a:r>
              <a:rPr dirty="0" baseline="-20202" sz="3300" b="1">
                <a:latin typeface="Tahoma"/>
                <a:cs typeface="Tahoma"/>
              </a:rPr>
              <a:t>	</a:t>
            </a:r>
            <a:r>
              <a:rPr dirty="0" sz="3300" spc="-780" b="1">
                <a:latin typeface="Tahoma"/>
                <a:cs typeface="Tahoma"/>
              </a:rPr>
              <a:t>=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459" b="1">
                <a:latin typeface="Tahoma"/>
                <a:cs typeface="Tahoma"/>
              </a:rPr>
              <a:t>8º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5" b="1">
                <a:latin typeface="Tahoma"/>
                <a:cs typeface="Tahoma"/>
              </a:rPr>
              <a:t>11'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70" b="1">
                <a:latin typeface="Tahoma"/>
                <a:cs typeface="Tahoma"/>
              </a:rPr>
              <a:t>31,52”/2x10m=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459" b="1">
                <a:latin typeface="Tahoma"/>
                <a:cs typeface="Tahoma"/>
              </a:rPr>
              <a:t>0º</a:t>
            </a:r>
            <a:r>
              <a:rPr dirty="0" sz="3300" b="1">
                <a:latin typeface="Tahoma"/>
                <a:cs typeface="Tahoma"/>
              </a:rPr>
              <a:t>	</a:t>
            </a:r>
            <a:r>
              <a:rPr dirty="0" sz="3300" spc="-250" b="1">
                <a:latin typeface="Tahoma"/>
                <a:cs typeface="Tahoma"/>
              </a:rPr>
              <a:t>24' </a:t>
            </a:r>
            <a:r>
              <a:rPr dirty="0" sz="3300" spc="-90" b="1">
                <a:latin typeface="Tahoma"/>
                <a:cs typeface="Tahoma"/>
              </a:rPr>
              <a:t>34.58”/m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8717" y="347036"/>
            <a:ext cx="629221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12520" marR="5080" indent="-1100455">
              <a:lnSpc>
                <a:spcPct val="100000"/>
              </a:lnSpc>
              <a:spcBef>
                <a:spcPts val="100"/>
              </a:spcBef>
            </a:pPr>
            <a:r>
              <a:rPr dirty="0" sz="3850" spc="-290"/>
              <a:t>DEFLEXIÓN</a:t>
            </a:r>
            <a:r>
              <a:rPr dirty="0" sz="3850" spc="-90"/>
              <a:t> </a:t>
            </a:r>
            <a:r>
              <a:rPr dirty="0" sz="3850" spc="-310"/>
              <a:t>DE</a:t>
            </a:r>
            <a:r>
              <a:rPr dirty="0" sz="3850" spc="-50"/>
              <a:t> </a:t>
            </a:r>
            <a:r>
              <a:rPr dirty="0" sz="3850" spc="-45"/>
              <a:t>UNA</a:t>
            </a:r>
            <a:r>
              <a:rPr dirty="0" sz="3850" spc="-210"/>
              <a:t> </a:t>
            </a:r>
            <a:r>
              <a:rPr dirty="0" sz="3850" spc="-10"/>
              <a:t>CURVA </a:t>
            </a:r>
            <a:r>
              <a:rPr dirty="0" sz="3850" spc="-240"/>
              <a:t>CIRCULAR</a:t>
            </a:r>
            <a:r>
              <a:rPr dirty="0" sz="3850" spc="-35"/>
              <a:t> </a:t>
            </a:r>
            <a:r>
              <a:rPr dirty="0" sz="3850" spc="-430"/>
              <a:t>SIMPLE</a:t>
            </a:r>
            <a:endParaRPr sz="385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5500" y="4683252"/>
            <a:ext cx="1045510" cy="8717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742" y="1696212"/>
            <a:ext cx="1003717" cy="7848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3142" y="5334000"/>
            <a:ext cx="7216252" cy="169925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9573" y="3191256"/>
            <a:ext cx="7014346" cy="121547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2825" y="1618488"/>
            <a:ext cx="7179980" cy="13664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98717" y="347036"/>
            <a:ext cx="6292215" cy="11995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12520" marR="5080" indent="-1100455">
              <a:lnSpc>
                <a:spcPct val="100000"/>
              </a:lnSpc>
              <a:spcBef>
                <a:spcPts val="100"/>
              </a:spcBef>
            </a:pPr>
            <a:r>
              <a:rPr dirty="0" sz="3850" spc="-290"/>
              <a:t>DEFLEXIÓN</a:t>
            </a:r>
            <a:r>
              <a:rPr dirty="0" sz="3850" spc="-90"/>
              <a:t> </a:t>
            </a:r>
            <a:r>
              <a:rPr dirty="0" sz="3850" spc="-310"/>
              <a:t>DE</a:t>
            </a:r>
            <a:r>
              <a:rPr dirty="0" sz="3850" spc="-50"/>
              <a:t> </a:t>
            </a:r>
            <a:r>
              <a:rPr dirty="0" sz="3850" spc="-45"/>
              <a:t>UNA</a:t>
            </a:r>
            <a:r>
              <a:rPr dirty="0" sz="3850" spc="-210"/>
              <a:t> </a:t>
            </a:r>
            <a:r>
              <a:rPr dirty="0" sz="3850" spc="-10"/>
              <a:t>CURVA </a:t>
            </a:r>
            <a:r>
              <a:rPr dirty="0" sz="3850" spc="-240"/>
              <a:t>CIRCULAR</a:t>
            </a:r>
            <a:r>
              <a:rPr dirty="0" sz="3850" spc="-35"/>
              <a:t> </a:t>
            </a:r>
            <a:r>
              <a:rPr dirty="0" sz="3850" spc="-430"/>
              <a:t>SIMPLE</a:t>
            </a:r>
            <a:endParaRPr sz="3850"/>
          </a:p>
        </p:txBody>
      </p:sp>
      <p:sp>
        <p:nvSpPr>
          <p:cNvPr id="6" name="object 6" descr=""/>
          <p:cNvSpPr txBox="1"/>
          <p:nvPr/>
        </p:nvSpPr>
        <p:spPr>
          <a:xfrm>
            <a:off x="2532353" y="4638496"/>
            <a:ext cx="268478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b="1">
                <a:latin typeface="Arial"/>
                <a:cs typeface="Arial"/>
              </a:rPr>
              <a:t>Chequeo</a:t>
            </a:r>
            <a:r>
              <a:rPr dirty="0" sz="2650" spc="-80" b="1">
                <a:latin typeface="Arial"/>
                <a:cs typeface="Arial"/>
              </a:rPr>
              <a:t> </a:t>
            </a:r>
            <a:r>
              <a:rPr dirty="0" sz="2650" spc="-10" b="1">
                <a:latin typeface="Arial"/>
                <a:cs typeface="Arial"/>
              </a:rPr>
              <a:t>Rápido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252" y="7404517"/>
            <a:ext cx="19621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27" rIns="0" bIns="0" rtlCol="0" vert="horz">
            <a:spAutoFit/>
          </a:bodyPr>
          <a:lstStyle/>
          <a:p>
            <a:pPr marL="3310890" marR="5080" indent="-944880">
              <a:lnSpc>
                <a:spcPct val="100600"/>
              </a:lnSpc>
              <a:spcBef>
                <a:spcPts val="90"/>
              </a:spcBef>
            </a:pPr>
            <a:r>
              <a:rPr dirty="0" spc="-260"/>
              <a:t>DEFLEXIÓN</a:t>
            </a:r>
            <a:r>
              <a:rPr dirty="0" spc="-5"/>
              <a:t> </a:t>
            </a:r>
            <a:r>
              <a:rPr dirty="0" spc="-270"/>
              <a:t>DE</a:t>
            </a:r>
            <a:r>
              <a:rPr dirty="0" spc="-45"/>
              <a:t> </a:t>
            </a:r>
            <a:r>
              <a:rPr dirty="0" sz="3050"/>
              <a:t>UNA</a:t>
            </a:r>
            <a:r>
              <a:rPr dirty="0" sz="3050" spc="-65"/>
              <a:t> </a:t>
            </a:r>
            <a:r>
              <a:rPr dirty="0" spc="-10"/>
              <a:t>CURVA </a:t>
            </a:r>
            <a:r>
              <a:rPr dirty="0" spc="-190"/>
              <a:t>CIRCULAR</a:t>
            </a:r>
            <a:r>
              <a:rPr dirty="0" spc="-25"/>
              <a:t> </a:t>
            </a:r>
            <a:r>
              <a:rPr dirty="0" spc="-380"/>
              <a:t>SIMPLE</a:t>
            </a:r>
            <a:endParaRPr sz="3050"/>
          </a:p>
        </p:txBody>
      </p:sp>
      <p:sp>
        <p:nvSpPr>
          <p:cNvPr id="3" name="object 3" descr=""/>
          <p:cNvSpPr txBox="1"/>
          <p:nvPr/>
        </p:nvSpPr>
        <p:spPr>
          <a:xfrm>
            <a:off x="48252" y="7404517"/>
            <a:ext cx="196215" cy="2101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00" spc="-25" b="1">
                <a:latin typeface="Arial"/>
                <a:cs typeface="Arial"/>
              </a:rPr>
              <a:t>20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7416" y="1796796"/>
            <a:ext cx="5861303" cy="557479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329137" y="7259835"/>
            <a:ext cx="3656965" cy="3276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YULIETH</a:t>
            </a:r>
            <a:r>
              <a:rPr dirty="0" sz="1950" spc="7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387B0C"/>
                </a:solidFill>
                <a:latin typeface="Arial"/>
                <a:cs typeface="Arial"/>
              </a:rPr>
              <a:t>PEREZ</a:t>
            </a:r>
            <a:r>
              <a:rPr dirty="0" sz="1950" spc="80" b="1">
                <a:solidFill>
                  <a:srgbClr val="387B0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387B0C"/>
                </a:solidFill>
                <a:latin typeface="Arial"/>
                <a:cs typeface="Arial"/>
              </a:rPr>
              <a:t>HERNANDEZ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4035" y="255458"/>
            <a:ext cx="2764155" cy="4279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>
                <a:solidFill>
                  <a:srgbClr val="000000"/>
                </a:solidFill>
                <a:latin typeface="Arial"/>
                <a:cs typeface="Arial"/>
              </a:rPr>
              <a:t>2.</a:t>
            </a:r>
            <a:r>
              <a:rPr dirty="0" sz="265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650" spc="-10">
                <a:solidFill>
                  <a:srgbClr val="000000"/>
                </a:solidFill>
                <a:latin typeface="Arial"/>
                <a:cs typeface="Arial"/>
              </a:rPr>
              <a:t>DEFLEXIONES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035" y="2556190"/>
            <a:ext cx="6745211" cy="467518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344927" y="766110"/>
            <a:ext cx="7142480" cy="1701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99310" indent="2221865">
              <a:lnSpc>
                <a:spcPct val="101499"/>
              </a:lnSpc>
              <a:spcBef>
                <a:spcPts val="95"/>
              </a:spcBef>
              <a:tabLst>
                <a:tab pos="3025775" algn="l"/>
              </a:tabLst>
            </a:pPr>
            <a:r>
              <a:rPr dirty="0" sz="1950" b="1">
                <a:latin typeface="Arial"/>
                <a:cs typeface="Arial"/>
              </a:rPr>
              <a:t>δ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=</a:t>
            </a:r>
            <a:r>
              <a:rPr dirty="0" sz="1950" spc="1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4º</a:t>
            </a:r>
            <a:r>
              <a:rPr dirty="0" sz="1950" spc="4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5'</a:t>
            </a:r>
            <a:r>
              <a:rPr dirty="0" sz="1950" spc="1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45,76”</a:t>
            </a:r>
            <a:r>
              <a:rPr dirty="0" sz="1950" spc="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/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cuerda </a:t>
            </a:r>
            <a:r>
              <a:rPr dirty="0" sz="1950" b="1">
                <a:latin typeface="Arial"/>
                <a:cs typeface="Arial"/>
              </a:rPr>
              <a:t>δ</a:t>
            </a:r>
            <a:r>
              <a:rPr dirty="0" sz="1500" b="1">
                <a:latin typeface="Arial"/>
                <a:cs typeface="Arial"/>
              </a:rPr>
              <a:t>1</a:t>
            </a:r>
            <a:r>
              <a:rPr dirty="0" sz="1500" spc="15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=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δ</a:t>
            </a:r>
            <a:r>
              <a:rPr dirty="0" sz="1950" spc="2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ady</a:t>
            </a:r>
            <a:r>
              <a:rPr dirty="0" sz="1500" spc="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PC</a:t>
            </a:r>
            <a:r>
              <a:rPr dirty="0" sz="1500" spc="4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=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K2</a:t>
            </a:r>
            <a:r>
              <a:rPr dirty="0" sz="1950" spc="4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+430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950" spc="-50" b="1">
                <a:latin typeface="Arial"/>
                <a:cs typeface="Arial"/>
              </a:rPr>
              <a:t>=</a:t>
            </a:r>
            <a:r>
              <a:rPr dirty="0" sz="1950" b="1">
                <a:latin typeface="Arial"/>
                <a:cs typeface="Arial"/>
              </a:rPr>
              <a:t>	2º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33'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50,87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50" b="1">
                <a:latin typeface="Arial"/>
                <a:cs typeface="Arial"/>
              </a:rPr>
              <a:t>”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500" spc="-25" b="1">
                <a:latin typeface="Arial"/>
                <a:cs typeface="Arial"/>
              </a:rPr>
              <a:t>δ2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950" spc="-25" b="1">
                <a:latin typeface="Arial"/>
                <a:cs typeface="Arial"/>
              </a:rPr>
              <a:t>δ</a:t>
            </a:r>
            <a:r>
              <a:rPr dirty="0" sz="1500" spc="-25" b="1"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500" spc="-25" b="1">
                <a:latin typeface="Arial"/>
                <a:cs typeface="Arial"/>
              </a:rPr>
              <a:t>……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3561079" algn="l"/>
                <a:tab pos="5306060" algn="l"/>
                <a:tab pos="5592445" algn="l"/>
              </a:tabLst>
            </a:pPr>
            <a:r>
              <a:rPr dirty="0" sz="1950" b="1">
                <a:latin typeface="Arial"/>
                <a:cs typeface="Arial"/>
              </a:rPr>
              <a:t>δ</a:t>
            </a:r>
            <a:r>
              <a:rPr dirty="0" sz="1500" b="1">
                <a:latin typeface="Arial"/>
                <a:cs typeface="Arial"/>
              </a:rPr>
              <a:t>8</a:t>
            </a:r>
            <a:r>
              <a:rPr dirty="0" sz="1500" spc="15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=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δ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ady</a:t>
            </a:r>
            <a:r>
              <a:rPr dirty="0" sz="1500" spc="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PT</a:t>
            </a:r>
            <a:r>
              <a:rPr dirty="0" sz="150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=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K2</a:t>
            </a:r>
            <a:r>
              <a:rPr dirty="0" sz="1950" spc="4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+</a:t>
            </a:r>
            <a:r>
              <a:rPr dirty="0" sz="1950" spc="2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496.981</a:t>
            </a:r>
            <a:r>
              <a:rPr dirty="0" sz="1950" spc="10" b="1">
                <a:latin typeface="Arial"/>
                <a:cs typeface="Arial"/>
              </a:rPr>
              <a:t> </a:t>
            </a:r>
            <a:r>
              <a:rPr dirty="0" sz="1950" spc="-60" b="1">
                <a:latin typeface="Arial"/>
                <a:cs typeface="Arial"/>
              </a:rPr>
              <a:t>=</a:t>
            </a:r>
            <a:r>
              <a:rPr dirty="0" sz="1950" b="1">
                <a:latin typeface="Arial"/>
                <a:cs typeface="Arial"/>
              </a:rPr>
              <a:t>	27º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08'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10" b="1">
                <a:latin typeface="Arial"/>
                <a:cs typeface="Arial"/>
              </a:rPr>
              <a:t>25,43”</a:t>
            </a:r>
            <a:r>
              <a:rPr dirty="0" sz="1950" b="1">
                <a:latin typeface="Arial"/>
                <a:cs typeface="Arial"/>
              </a:rPr>
              <a:t>	</a:t>
            </a:r>
            <a:r>
              <a:rPr dirty="0" sz="1950" spc="-50" b="1">
                <a:latin typeface="Arial"/>
                <a:cs typeface="Arial"/>
              </a:rPr>
              <a:t>+</a:t>
            </a:r>
            <a:r>
              <a:rPr dirty="0" sz="1950" b="1">
                <a:latin typeface="Arial"/>
                <a:cs typeface="Arial"/>
              </a:rPr>
              <a:t>	2º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51'</a:t>
            </a:r>
            <a:r>
              <a:rPr dirty="0" sz="1950" spc="30" b="1">
                <a:latin typeface="Arial"/>
                <a:cs typeface="Arial"/>
              </a:rPr>
              <a:t> </a:t>
            </a:r>
            <a:r>
              <a:rPr dirty="0" sz="1950" b="1">
                <a:latin typeface="Arial"/>
                <a:cs typeface="Arial"/>
              </a:rPr>
              <a:t>34,04</a:t>
            </a:r>
            <a:r>
              <a:rPr dirty="0" sz="1950" spc="35" b="1">
                <a:latin typeface="Arial"/>
                <a:cs typeface="Arial"/>
              </a:rPr>
              <a:t> </a:t>
            </a:r>
            <a:r>
              <a:rPr dirty="0" sz="1950" spc="-50" b="1">
                <a:latin typeface="Arial"/>
                <a:cs typeface="Arial"/>
              </a:rPr>
              <a:t>”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6556" rIns="0" bIns="0" rtlCol="0" vert="horz">
            <a:spAutoFit/>
          </a:bodyPr>
          <a:lstStyle/>
          <a:p>
            <a:pPr marL="2306955">
              <a:lnSpc>
                <a:spcPct val="100000"/>
              </a:lnSpc>
              <a:spcBef>
                <a:spcPts val="100"/>
              </a:spcBef>
            </a:pPr>
            <a:r>
              <a:rPr dirty="0" sz="4400" spc="-330">
                <a:solidFill>
                  <a:srgbClr val="5D8223"/>
                </a:solidFill>
              </a:rPr>
              <a:t>DISEÑO</a:t>
            </a:r>
            <a:r>
              <a:rPr dirty="0" sz="4400" spc="-45">
                <a:solidFill>
                  <a:srgbClr val="5D8223"/>
                </a:solidFill>
              </a:rPr>
              <a:t> </a:t>
            </a:r>
            <a:r>
              <a:rPr dirty="0" sz="4400" spc="-160">
                <a:solidFill>
                  <a:srgbClr val="5D8223"/>
                </a:solidFill>
              </a:rPr>
              <a:t>GEOMÉTRICO</a:t>
            </a:r>
            <a:endParaRPr sz="4400"/>
          </a:p>
        </p:txBody>
      </p:sp>
      <p:sp>
        <p:nvSpPr>
          <p:cNvPr id="3" name="object 3" descr=""/>
          <p:cNvSpPr txBox="1"/>
          <p:nvPr/>
        </p:nvSpPr>
        <p:spPr>
          <a:xfrm>
            <a:off x="2315888" y="4179848"/>
            <a:ext cx="2874645" cy="104457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641985" marR="5080" indent="-629920">
              <a:lnSpc>
                <a:spcPts val="3800"/>
              </a:lnSpc>
              <a:spcBef>
                <a:spcPts val="575"/>
              </a:spcBef>
              <a:buFont typeface="Verdana"/>
              <a:buChar char="•"/>
              <a:tabLst>
                <a:tab pos="641985" algn="l"/>
              </a:tabLst>
            </a:pPr>
            <a:r>
              <a:rPr dirty="0" sz="3500" spc="-105" b="1">
                <a:latin typeface="Tahoma"/>
                <a:cs typeface="Tahoma"/>
              </a:rPr>
              <a:t>Elementos </a:t>
            </a:r>
            <a:r>
              <a:rPr dirty="0" sz="3500" spc="-10" b="1">
                <a:latin typeface="Tahoma"/>
                <a:cs typeface="Tahoma"/>
              </a:rPr>
              <a:t>carretera.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61193" y="4179848"/>
            <a:ext cx="132969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500" spc="-110" b="1">
                <a:latin typeface="Tahoma"/>
                <a:cs typeface="Tahoma"/>
              </a:rPr>
              <a:t>físicos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85626" y="4179848"/>
            <a:ext cx="2280920" cy="163448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  <a:tabLst>
                <a:tab pos="1276985" algn="l"/>
              </a:tabLst>
            </a:pPr>
            <a:r>
              <a:rPr dirty="0" sz="3500" spc="110" b="1">
                <a:latin typeface="Tahoma"/>
                <a:cs typeface="Tahoma"/>
              </a:rPr>
              <a:t>de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25" b="1">
                <a:latin typeface="Tahoma"/>
                <a:cs typeface="Tahoma"/>
              </a:rPr>
              <a:t>la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ahoma"/>
              <a:cs typeface="Tahoma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3500" spc="-10" b="1">
                <a:latin typeface="Tahoma"/>
                <a:cs typeface="Tahoma"/>
              </a:rPr>
              <a:t>operación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15888" y="5252787"/>
            <a:ext cx="4651375" cy="104457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641985" marR="5080" indent="-629920">
              <a:lnSpc>
                <a:spcPts val="3800"/>
              </a:lnSpc>
              <a:spcBef>
                <a:spcPts val="575"/>
              </a:spcBef>
              <a:buFont typeface="Verdana"/>
              <a:buChar char="•"/>
              <a:tabLst>
                <a:tab pos="641985" algn="l"/>
                <a:tab pos="2191385" algn="l"/>
                <a:tab pos="4062095" algn="l"/>
              </a:tabLst>
            </a:pPr>
            <a:r>
              <a:rPr dirty="0" sz="3500" spc="-10" b="1">
                <a:latin typeface="Tahoma"/>
                <a:cs typeface="Tahoma"/>
              </a:rPr>
              <a:t>Condiciones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90" b="1">
                <a:latin typeface="Tahoma"/>
                <a:cs typeface="Tahoma"/>
              </a:rPr>
              <a:t>de </a:t>
            </a:r>
            <a:r>
              <a:rPr dirty="0" sz="3500" spc="135" b="1">
                <a:latin typeface="Tahoma"/>
                <a:cs typeface="Tahoma"/>
              </a:rPr>
              <a:t>de</a:t>
            </a:r>
            <a:r>
              <a:rPr dirty="0" sz="3500" spc="-45" b="1">
                <a:latin typeface="Tahoma"/>
                <a:cs typeface="Tahoma"/>
              </a:rPr>
              <a:t> </a:t>
            </a:r>
            <a:r>
              <a:rPr dirty="0" sz="3500" spc="-25" b="1">
                <a:latin typeface="Tahoma"/>
                <a:cs typeface="Tahoma"/>
              </a:rPr>
              <a:t>los</a:t>
            </a:r>
            <a:r>
              <a:rPr dirty="0" sz="3500" b="1">
                <a:latin typeface="Tahoma"/>
                <a:cs typeface="Tahoma"/>
              </a:rPr>
              <a:t>	</a:t>
            </a:r>
            <a:r>
              <a:rPr dirty="0" sz="3500" spc="-10" b="1">
                <a:latin typeface="Tahoma"/>
                <a:cs typeface="Tahoma"/>
              </a:rPr>
              <a:t>vehículos.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315888" y="6325506"/>
            <a:ext cx="6522720" cy="561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641985" indent="-629285">
              <a:lnSpc>
                <a:spcPct val="100000"/>
              </a:lnSpc>
              <a:spcBef>
                <a:spcPts val="114"/>
              </a:spcBef>
              <a:buFont typeface="Verdana"/>
              <a:buChar char="•"/>
              <a:tabLst>
                <a:tab pos="641985" algn="l"/>
              </a:tabLst>
            </a:pPr>
            <a:r>
              <a:rPr dirty="0" sz="3500" spc="-30" b="1">
                <a:latin typeface="Tahoma"/>
                <a:cs typeface="Tahoma"/>
              </a:rPr>
              <a:t>Características</a:t>
            </a:r>
            <a:r>
              <a:rPr dirty="0" sz="3500" spc="-70" b="1">
                <a:latin typeface="Tahoma"/>
                <a:cs typeface="Tahoma"/>
              </a:rPr>
              <a:t> </a:t>
            </a:r>
            <a:r>
              <a:rPr dirty="0" sz="3500" b="1">
                <a:latin typeface="Tahoma"/>
                <a:cs typeface="Tahoma"/>
              </a:rPr>
              <a:t>del</a:t>
            </a:r>
            <a:r>
              <a:rPr dirty="0" sz="3500" spc="-60" b="1">
                <a:latin typeface="Tahoma"/>
                <a:cs typeface="Tahoma"/>
              </a:rPr>
              <a:t> </a:t>
            </a:r>
            <a:r>
              <a:rPr dirty="0" sz="3500" spc="-95" b="1">
                <a:latin typeface="Tahoma"/>
                <a:cs typeface="Tahoma"/>
              </a:rPr>
              <a:t>terreno.</a:t>
            </a:r>
            <a:endParaRPr sz="3500">
              <a:latin typeface="Tahoma"/>
              <a:cs typeface="Tahom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248" y="1107947"/>
            <a:ext cx="7290816" cy="270662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4730" y="2721864"/>
            <a:ext cx="6905248" cy="488594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186411" y="1143941"/>
            <a:ext cx="5860415" cy="1318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125" b="1">
                <a:latin typeface="Tahoma"/>
                <a:cs typeface="Tahoma"/>
              </a:rPr>
              <a:t>3.</a:t>
            </a:r>
            <a:r>
              <a:rPr dirty="0" sz="3050" spc="-30" b="1">
                <a:latin typeface="Tahoma"/>
                <a:cs typeface="Tahoma"/>
              </a:rPr>
              <a:t> </a:t>
            </a:r>
            <a:r>
              <a:rPr dirty="0" sz="3050" spc="-170" b="1">
                <a:latin typeface="Tahoma"/>
                <a:cs typeface="Tahoma"/>
              </a:rPr>
              <a:t>RUMBO</a:t>
            </a:r>
            <a:r>
              <a:rPr dirty="0" sz="3050" spc="-65" b="1">
                <a:latin typeface="Tahoma"/>
                <a:cs typeface="Tahoma"/>
              </a:rPr>
              <a:t> </a:t>
            </a:r>
            <a:r>
              <a:rPr dirty="0" sz="3050" spc="-315" b="1">
                <a:latin typeface="Tahoma"/>
                <a:cs typeface="Tahoma"/>
              </a:rPr>
              <a:t>PI-</a:t>
            </a:r>
            <a:r>
              <a:rPr dirty="0" sz="3050" spc="-459" b="1">
                <a:latin typeface="Tahoma"/>
                <a:cs typeface="Tahoma"/>
              </a:rPr>
              <a:t>PT</a:t>
            </a:r>
            <a:endParaRPr sz="3050">
              <a:latin typeface="Tahoma"/>
              <a:cs typeface="Tahoma"/>
            </a:endParaRPr>
          </a:p>
          <a:p>
            <a:pPr marL="487680" marR="5080">
              <a:lnSpc>
                <a:spcPts val="3170"/>
              </a:lnSpc>
              <a:spcBef>
                <a:spcPts val="245"/>
              </a:spcBef>
            </a:pPr>
            <a:r>
              <a:rPr dirty="0" sz="2650">
                <a:latin typeface="Arial MT"/>
                <a:cs typeface="Arial MT"/>
              </a:rPr>
              <a:t>Azimut</a:t>
            </a:r>
            <a:r>
              <a:rPr dirty="0" sz="2650" spc="-85">
                <a:latin typeface="Arial MT"/>
                <a:cs typeface="Arial MT"/>
              </a:rPr>
              <a:t> </a:t>
            </a:r>
            <a:r>
              <a:rPr dirty="0" sz="2650">
                <a:latin typeface="Arial MT"/>
                <a:cs typeface="Arial MT"/>
              </a:rPr>
              <a:t>de</a:t>
            </a:r>
            <a:r>
              <a:rPr dirty="0" sz="2650" spc="-80">
                <a:latin typeface="Arial MT"/>
                <a:cs typeface="Arial MT"/>
              </a:rPr>
              <a:t> </a:t>
            </a:r>
            <a:r>
              <a:rPr dirty="0" sz="2650">
                <a:latin typeface="Arial MT"/>
                <a:cs typeface="Arial MT"/>
              </a:rPr>
              <a:t>la</a:t>
            </a:r>
            <a:r>
              <a:rPr dirty="0" sz="2650" spc="-75">
                <a:latin typeface="Arial MT"/>
                <a:cs typeface="Arial MT"/>
              </a:rPr>
              <a:t> </a:t>
            </a:r>
            <a:r>
              <a:rPr dirty="0" sz="2650">
                <a:latin typeface="Arial MT"/>
                <a:cs typeface="Arial MT"/>
              </a:rPr>
              <a:t>tangente</a:t>
            </a:r>
            <a:r>
              <a:rPr dirty="0" sz="2650" spc="-55">
                <a:latin typeface="Arial MT"/>
                <a:cs typeface="Arial MT"/>
              </a:rPr>
              <a:t> </a:t>
            </a:r>
            <a:r>
              <a:rPr dirty="0" sz="2650">
                <a:latin typeface="Arial MT"/>
                <a:cs typeface="Arial MT"/>
              </a:rPr>
              <a:t>de</a:t>
            </a:r>
            <a:r>
              <a:rPr dirty="0" sz="2650" spc="-60">
                <a:latin typeface="Arial MT"/>
                <a:cs typeface="Arial MT"/>
              </a:rPr>
              <a:t> </a:t>
            </a:r>
            <a:r>
              <a:rPr dirty="0" sz="2650">
                <a:latin typeface="Arial MT"/>
                <a:cs typeface="Arial MT"/>
              </a:rPr>
              <a:t>salida:</a:t>
            </a:r>
            <a:r>
              <a:rPr dirty="0" sz="2650" spc="-60">
                <a:latin typeface="Arial MT"/>
                <a:cs typeface="Arial MT"/>
              </a:rPr>
              <a:t> </a:t>
            </a:r>
            <a:r>
              <a:rPr dirty="0" sz="2650" spc="-25">
                <a:latin typeface="Arial MT"/>
                <a:cs typeface="Arial MT"/>
              </a:rPr>
              <a:t>91º </a:t>
            </a:r>
            <a:r>
              <a:rPr dirty="0" sz="2650">
                <a:latin typeface="Arial MT"/>
                <a:cs typeface="Arial MT"/>
              </a:rPr>
              <a:t>Rumbo</a:t>
            </a:r>
            <a:r>
              <a:rPr dirty="0" sz="2650" spc="-55">
                <a:latin typeface="Arial MT"/>
                <a:cs typeface="Arial MT"/>
              </a:rPr>
              <a:t> </a:t>
            </a:r>
            <a:r>
              <a:rPr dirty="0" sz="2650" spc="-20">
                <a:latin typeface="Arial MT"/>
                <a:cs typeface="Arial MT"/>
              </a:rPr>
              <a:t>PI-</a:t>
            </a:r>
            <a:r>
              <a:rPr dirty="0" sz="2650" spc="-85">
                <a:latin typeface="Arial MT"/>
                <a:cs typeface="Arial MT"/>
              </a:rPr>
              <a:t>PT: </a:t>
            </a:r>
            <a:r>
              <a:rPr dirty="0" sz="2650">
                <a:latin typeface="Arial MT"/>
                <a:cs typeface="Arial MT"/>
              </a:rPr>
              <a:t>89º</a:t>
            </a:r>
            <a:r>
              <a:rPr dirty="0" sz="2650" spc="-75">
                <a:latin typeface="Arial MT"/>
                <a:cs typeface="Arial MT"/>
              </a:rPr>
              <a:t> </a:t>
            </a:r>
            <a:r>
              <a:rPr dirty="0" sz="2650" spc="-25">
                <a:latin typeface="Arial MT"/>
                <a:cs typeface="Arial MT"/>
              </a:rPr>
              <a:t>SE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22843" y="180889"/>
            <a:ext cx="6779895" cy="88773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2780030" marR="5080" indent="-2767965">
              <a:lnSpc>
                <a:spcPts val="3220"/>
              </a:lnSpc>
              <a:spcBef>
                <a:spcPts val="500"/>
              </a:spcBef>
            </a:pPr>
            <a:r>
              <a:rPr dirty="0" sz="2950" spc="-220"/>
              <a:t>DEFLEXIÓN</a:t>
            </a:r>
            <a:r>
              <a:rPr dirty="0" sz="2950" spc="-90"/>
              <a:t> </a:t>
            </a:r>
            <a:r>
              <a:rPr dirty="0" sz="2950" spc="-220"/>
              <a:t>DE</a:t>
            </a:r>
            <a:r>
              <a:rPr dirty="0" sz="2950" spc="-65"/>
              <a:t> </a:t>
            </a:r>
            <a:r>
              <a:rPr dirty="0" sz="2950" spc="-20"/>
              <a:t>UNA</a:t>
            </a:r>
            <a:r>
              <a:rPr dirty="0" sz="2950" spc="-170"/>
              <a:t> </a:t>
            </a:r>
            <a:r>
              <a:rPr dirty="0" sz="2950" spc="-10"/>
              <a:t>CURVA</a:t>
            </a:r>
            <a:r>
              <a:rPr dirty="0" sz="2950" spc="-130"/>
              <a:t> </a:t>
            </a:r>
            <a:r>
              <a:rPr dirty="0" sz="2950" spc="-125"/>
              <a:t>CIRCULAR </a:t>
            </a:r>
            <a:r>
              <a:rPr dirty="0" sz="2950" spc="-315"/>
              <a:t>SIMPLE</a:t>
            </a:r>
            <a:endParaRPr sz="295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98548" y="2936748"/>
            <a:ext cx="7604759" cy="4500880"/>
            <a:chOff x="2098548" y="2936748"/>
            <a:chExt cx="7604759" cy="45008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548" y="6170676"/>
              <a:ext cx="7585809" cy="126664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4687" y="2936748"/>
              <a:ext cx="4198619" cy="364388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186431" y="1125747"/>
            <a:ext cx="319405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60" b="1">
                <a:latin typeface="Tahoma"/>
                <a:cs typeface="Tahoma"/>
              </a:rPr>
              <a:t>4.</a:t>
            </a:r>
            <a:r>
              <a:rPr dirty="0" sz="2650" spc="60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Coordenadas</a:t>
            </a:r>
            <a:r>
              <a:rPr dirty="0" sz="2650" spc="100" b="1">
                <a:latin typeface="Tahoma"/>
                <a:cs typeface="Tahoma"/>
              </a:rPr>
              <a:t> </a:t>
            </a:r>
            <a:r>
              <a:rPr dirty="0" sz="2650" spc="-25" b="1">
                <a:latin typeface="Tahoma"/>
                <a:cs typeface="Tahoma"/>
              </a:rPr>
              <a:t>PC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86431" y="3257757"/>
            <a:ext cx="4220210" cy="4279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-160" b="1">
                <a:latin typeface="Tahoma"/>
                <a:cs typeface="Tahoma"/>
              </a:rPr>
              <a:t>5.</a:t>
            </a:r>
            <a:r>
              <a:rPr dirty="0" sz="2650" spc="15" b="1">
                <a:latin typeface="Tahoma"/>
                <a:cs typeface="Tahoma"/>
              </a:rPr>
              <a:t> </a:t>
            </a:r>
            <a:r>
              <a:rPr dirty="0" sz="2650" b="1">
                <a:latin typeface="Tahoma"/>
                <a:cs typeface="Tahoma"/>
              </a:rPr>
              <a:t>Coordenadas</a:t>
            </a:r>
            <a:r>
              <a:rPr dirty="0" sz="2650" spc="40" b="1">
                <a:latin typeface="Tahoma"/>
                <a:cs typeface="Tahoma"/>
              </a:rPr>
              <a:t> </a:t>
            </a:r>
            <a:r>
              <a:rPr dirty="0" sz="2650" spc="-45" b="1">
                <a:latin typeface="Tahoma"/>
                <a:cs typeface="Tahoma"/>
              </a:rPr>
              <a:t>Centro</a:t>
            </a:r>
            <a:r>
              <a:rPr dirty="0" sz="2650" spc="10" b="1">
                <a:latin typeface="Tahoma"/>
                <a:cs typeface="Tahoma"/>
              </a:rPr>
              <a:t> </a:t>
            </a:r>
            <a:r>
              <a:rPr dirty="0" sz="2650" spc="110" b="1">
                <a:latin typeface="Tahoma"/>
                <a:cs typeface="Tahoma"/>
              </a:rPr>
              <a:t>O</a:t>
            </a:r>
            <a:endParaRPr sz="2650">
              <a:latin typeface="Tahoma"/>
              <a:cs typeface="Tahom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8548" y="1644395"/>
            <a:ext cx="7763255" cy="144322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0430" y="192961"/>
            <a:ext cx="7290434" cy="949325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2991485" marR="5080" indent="-2979420">
              <a:lnSpc>
                <a:spcPts val="3440"/>
              </a:lnSpc>
              <a:spcBef>
                <a:spcPts val="540"/>
              </a:spcBef>
            </a:pPr>
            <a:r>
              <a:rPr dirty="0" sz="3200" spc="-254"/>
              <a:t>DEFLEXIÓN</a:t>
            </a:r>
            <a:r>
              <a:rPr dirty="0" sz="3200" spc="-15"/>
              <a:t> </a:t>
            </a:r>
            <a:r>
              <a:rPr dirty="0" sz="3200" spc="-260"/>
              <a:t>DE</a:t>
            </a:r>
            <a:r>
              <a:rPr dirty="0" sz="3200" spc="-45"/>
              <a:t> </a:t>
            </a:r>
            <a:r>
              <a:rPr dirty="0" sz="3200" spc="-60"/>
              <a:t>UNA</a:t>
            </a:r>
            <a:r>
              <a:rPr dirty="0" sz="3200" spc="-175"/>
              <a:t> </a:t>
            </a:r>
            <a:r>
              <a:rPr dirty="0" sz="3200" spc="-25"/>
              <a:t>CURVA</a:t>
            </a:r>
            <a:r>
              <a:rPr dirty="0" sz="3200" spc="-165"/>
              <a:t> CIRCULAR </a:t>
            </a:r>
            <a:r>
              <a:rPr dirty="0" sz="3200" spc="-370"/>
              <a:t>SIMPLE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2947" y="1748028"/>
            <a:ext cx="3815062" cy="53233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609" rIns="0" bIns="0" rtlCol="0" vert="horz">
            <a:spAutoFit/>
          </a:bodyPr>
          <a:lstStyle/>
          <a:p>
            <a:pPr marL="1400175">
              <a:lnSpc>
                <a:spcPct val="100000"/>
              </a:lnSpc>
              <a:spcBef>
                <a:spcPts val="110"/>
              </a:spcBef>
            </a:pPr>
            <a:r>
              <a:rPr dirty="0" sz="3950" spc="-145"/>
              <a:t>ESQUEMA</a:t>
            </a:r>
            <a:r>
              <a:rPr dirty="0" sz="3950" spc="-114"/>
              <a:t> </a:t>
            </a:r>
            <a:r>
              <a:rPr dirty="0" sz="3950" spc="-335"/>
              <a:t>FINAL</a:t>
            </a:r>
            <a:r>
              <a:rPr dirty="0" sz="3950" spc="-50"/>
              <a:t> </a:t>
            </a:r>
            <a:r>
              <a:rPr dirty="0" sz="3950" spc="-375"/>
              <a:t>DEL</a:t>
            </a:r>
            <a:r>
              <a:rPr dirty="0" sz="3950" spc="-50"/>
              <a:t> </a:t>
            </a:r>
            <a:r>
              <a:rPr dirty="0" sz="3950" spc="-150"/>
              <a:t>TRAZADO</a:t>
            </a:r>
            <a:endParaRPr sz="39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0051" y="1589532"/>
            <a:ext cx="4040124" cy="58613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1595" y="7285803"/>
            <a:ext cx="149860" cy="159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50" spc="-25" b="1">
                <a:latin typeface="Arial"/>
                <a:cs typeface="Arial"/>
              </a:rPr>
              <a:t>10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generalidades, linea de ceros y trazado de rutas cc y curva compuesta 2025</dc:title>
  <dcterms:created xsi:type="dcterms:W3CDTF">2025-11-29T00:35:44Z</dcterms:created>
  <dcterms:modified xsi:type="dcterms:W3CDTF">2025-11-29T00:35:44Z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2025-02-19T00:00:00Z</vt:filetime>
  </property>
  <property fmtid="{D5CDD505-2E9C-101B-9397-08002B2CF9AE}" pid="3" name="LastSaved">
    <vt:filetime>2025-11-29T00:00:00Z</vt:filetime>
  </property>
  <property fmtid="{D5CDD505-2E9C-101B-9397-08002B2CF9AE}" pid="4" name="Producer">
    <vt:lpwstr>Microsoft: Print To PDF</vt:lpwstr>
  </property>
</Properties>
</file>